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5400" dirty="0" smtClean="0">
                <a:solidFill>
                  <a:srgbClr val="FF0000"/>
                </a:solidFill>
              </a:rPr>
              <a:t>Curve fitting</a:t>
            </a:r>
            <a:br>
              <a:rPr lang="en-IN" sz="5400" dirty="0" smtClean="0">
                <a:solidFill>
                  <a:srgbClr val="FF0000"/>
                </a:solidFill>
              </a:rPr>
            </a:br>
            <a:r>
              <a:rPr lang="en-IN" dirty="0" smtClean="0"/>
              <a:t>(for II BA/BSc Statistics Students)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Department of Statistics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P.R. Government College(A)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Kakinada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867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c). Fitting of an Exponential curve of the form     </a:t>
            </a:r>
          </a:p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      Y = </a:t>
            </a:r>
            <a:r>
              <a:rPr lang="en-IN" sz="3600" dirty="0" err="1" smtClean="0">
                <a:solidFill>
                  <a:srgbClr val="FF0000"/>
                </a:solidFill>
              </a:rPr>
              <a:t>ae</a:t>
            </a:r>
            <a:r>
              <a:rPr lang="en-IN" sz="3600" baseline="30000" dirty="0" err="1" smtClean="0">
                <a:solidFill>
                  <a:srgbClr val="FF0000"/>
                </a:solidFill>
              </a:rPr>
              <a:t>bX</a:t>
            </a:r>
            <a:r>
              <a:rPr lang="en-IN" sz="3600" dirty="0" smtClean="0">
                <a:solidFill>
                  <a:srgbClr val="FF0000"/>
                </a:solidFill>
              </a:rPr>
              <a:t>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 Y = </a:t>
            </a:r>
            <a:r>
              <a:rPr lang="en-IN" dirty="0" err="1" smtClean="0">
                <a:solidFill>
                  <a:schemeClr val="tx1"/>
                </a:solidFill>
              </a:rPr>
              <a:t>ae</a:t>
            </a:r>
            <a:r>
              <a:rPr lang="en-IN" baseline="30000" dirty="0" err="1" smtClean="0">
                <a:solidFill>
                  <a:schemeClr val="tx1"/>
                </a:solidFill>
              </a:rPr>
              <a:t>bX</a:t>
            </a:r>
            <a:r>
              <a:rPr lang="en-IN" dirty="0" smtClean="0">
                <a:solidFill>
                  <a:schemeClr val="tx1"/>
                </a:solidFill>
              </a:rPr>
              <a:t> ...(1) is the exponential curve to be fitted for a given data of n points (x1,y1), (x2,y2),...(</a:t>
            </a:r>
            <a:r>
              <a:rPr lang="en-IN" dirty="0" err="1" smtClean="0">
                <a:solidFill>
                  <a:schemeClr val="tx1"/>
                </a:solidFill>
              </a:rPr>
              <a:t>xn,yn</a:t>
            </a:r>
            <a:r>
              <a:rPr lang="en-IN" dirty="0" smtClean="0">
                <a:solidFill>
                  <a:schemeClr val="tx1"/>
                </a:solidFill>
              </a:rPr>
              <a:t>) using the principle of  least squares.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If we approach directly, we can not get normal equations ( because of exponential terms).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So, we can simplify the work using logarithms.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Taking 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 (log</a:t>
            </a:r>
            <a:r>
              <a:rPr lang="en-IN" baseline="-25000" dirty="0" smtClean="0">
                <a:solidFill>
                  <a:schemeClr val="tx1"/>
                </a:solidFill>
              </a:rPr>
              <a:t>e</a:t>
            </a:r>
            <a:r>
              <a:rPr lang="en-IN" dirty="0" smtClean="0">
                <a:solidFill>
                  <a:schemeClr val="tx1"/>
                </a:solidFill>
              </a:rPr>
              <a:t>)on both sides of (1)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=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</a:t>
            </a:r>
            <a:r>
              <a:rPr lang="en-IN" dirty="0" err="1" smtClean="0">
                <a:solidFill>
                  <a:schemeClr val="tx1"/>
                </a:solidFill>
              </a:rPr>
              <a:t>ae</a:t>
            </a:r>
            <a:r>
              <a:rPr lang="en-IN" baseline="30000" dirty="0" err="1" smtClean="0">
                <a:solidFill>
                  <a:schemeClr val="tx1"/>
                </a:solidFill>
              </a:rPr>
              <a:t>bX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     =&gt;   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=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(a) + </a:t>
            </a:r>
            <a:r>
              <a:rPr lang="en-IN" dirty="0" err="1" smtClean="0">
                <a:solidFill>
                  <a:schemeClr val="tx1"/>
                </a:solidFill>
              </a:rPr>
              <a:t>bX</a:t>
            </a:r>
            <a:r>
              <a:rPr lang="en-IN" dirty="0" smtClean="0">
                <a:solidFill>
                  <a:schemeClr val="tx1"/>
                </a:solidFill>
              </a:rPr>
              <a:t>   ....(2)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Clear that (2) is a straight line in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and X with parameters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(a) and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334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By applying  the principle of least squares, the </a:t>
            </a:r>
            <a:r>
              <a:rPr lang="en-IN" sz="2800" dirty="0" smtClean="0">
                <a:solidFill>
                  <a:srgbClr val="002060"/>
                </a:solidFill>
              </a:rPr>
              <a:t>Normal equations</a:t>
            </a:r>
            <a:r>
              <a:rPr lang="en-IN" sz="2800" dirty="0" smtClean="0"/>
              <a:t> to estimate the parameters </a:t>
            </a:r>
            <a:r>
              <a:rPr lang="en-IN" sz="2800" dirty="0" err="1" smtClean="0"/>
              <a:t>Ln</a:t>
            </a:r>
            <a:r>
              <a:rPr lang="en-IN" sz="2800" dirty="0" smtClean="0"/>
              <a:t>(a) and b are,</a:t>
            </a:r>
          </a:p>
          <a:p>
            <a:endParaRPr lang="en-IN" sz="2800" dirty="0" smtClean="0"/>
          </a:p>
          <a:p>
            <a:r>
              <a:rPr lang="en-IN" sz="2800" dirty="0" smtClean="0"/>
              <a:t>	</a:t>
            </a:r>
            <a:r>
              <a:rPr lang="en-IN" sz="2800" dirty="0" smtClean="0">
                <a:solidFill>
                  <a:schemeClr val="tx2"/>
                </a:solidFill>
              </a:rPr>
              <a:t>∑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(Y) = </a:t>
            </a:r>
            <a:r>
              <a:rPr lang="en-IN" sz="2800" dirty="0" err="1" smtClean="0">
                <a:solidFill>
                  <a:schemeClr val="tx2"/>
                </a:solidFill>
              </a:rPr>
              <a:t>nLn</a:t>
            </a:r>
            <a:r>
              <a:rPr lang="en-IN" sz="2800" dirty="0" smtClean="0">
                <a:solidFill>
                  <a:schemeClr val="tx2"/>
                </a:solidFill>
              </a:rPr>
              <a:t>(a) + </a:t>
            </a:r>
            <a:r>
              <a:rPr lang="en-IN" sz="2800" dirty="0" err="1" smtClean="0">
                <a:solidFill>
                  <a:schemeClr val="tx2"/>
                </a:solidFill>
              </a:rPr>
              <a:t>b∑X</a:t>
            </a:r>
            <a:r>
              <a:rPr lang="en-IN" sz="2800" dirty="0" smtClean="0">
                <a:solidFill>
                  <a:schemeClr val="tx2"/>
                </a:solidFill>
              </a:rPr>
              <a:t>  </a:t>
            </a:r>
          </a:p>
          <a:p>
            <a:endParaRPr lang="en-IN" sz="2800" dirty="0" smtClean="0">
              <a:solidFill>
                <a:schemeClr val="tx2"/>
              </a:solidFill>
            </a:endParaRPr>
          </a:p>
          <a:p>
            <a:r>
              <a:rPr lang="en-IN" sz="2800" dirty="0" smtClean="0">
                <a:solidFill>
                  <a:schemeClr val="tx2"/>
                </a:solidFill>
              </a:rPr>
              <a:t>   and  ∑</a:t>
            </a:r>
            <a:r>
              <a:rPr lang="en-IN" sz="2800" dirty="0" err="1" smtClean="0">
                <a:solidFill>
                  <a:schemeClr val="tx2"/>
                </a:solidFill>
              </a:rPr>
              <a:t>XLn</a:t>
            </a:r>
            <a:r>
              <a:rPr lang="en-IN" sz="2800" dirty="0" smtClean="0">
                <a:solidFill>
                  <a:schemeClr val="tx2"/>
                </a:solidFill>
              </a:rPr>
              <a:t>(Y) = 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(a)∑X + b∑X</a:t>
            </a:r>
            <a:r>
              <a:rPr lang="en-IN" sz="2800" baseline="30000" dirty="0" smtClean="0">
                <a:solidFill>
                  <a:schemeClr val="tx2"/>
                </a:solidFill>
              </a:rPr>
              <a:t>2</a:t>
            </a:r>
            <a:r>
              <a:rPr lang="en-IN" sz="2800" dirty="0" smtClean="0"/>
              <a:t> </a:t>
            </a:r>
          </a:p>
          <a:p>
            <a:r>
              <a:rPr lang="en-IN" sz="2800" dirty="0" smtClean="0"/>
              <a:t>  </a:t>
            </a:r>
          </a:p>
          <a:p>
            <a:r>
              <a:rPr lang="en-IN" sz="2800" dirty="0" smtClean="0"/>
              <a:t> we can get ‘a’ as ,  a = </a:t>
            </a:r>
            <a:r>
              <a:rPr lang="en-IN" sz="2800" dirty="0" err="1" smtClean="0"/>
              <a:t>e</a:t>
            </a:r>
            <a:r>
              <a:rPr lang="en-IN" sz="2800" baseline="30000" dirty="0" err="1" smtClean="0"/>
              <a:t>Ln</a:t>
            </a:r>
            <a:r>
              <a:rPr lang="en-IN" sz="2800" baseline="30000" dirty="0" smtClean="0"/>
              <a:t>(a)</a:t>
            </a:r>
          </a:p>
          <a:p>
            <a:r>
              <a:rPr lang="en-IN" sz="2800" dirty="0" smtClean="0"/>
              <a:t> with a and b estimates, the curve (1) is an exponential curve of best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867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d). Fitting of an Exponential curve of the form     </a:t>
            </a:r>
          </a:p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      Y = </a:t>
            </a:r>
            <a:r>
              <a:rPr lang="en-IN" sz="3600" dirty="0" err="1" smtClean="0">
                <a:solidFill>
                  <a:srgbClr val="FF0000"/>
                </a:solidFill>
              </a:rPr>
              <a:t>ab</a:t>
            </a:r>
            <a:r>
              <a:rPr lang="en-IN" sz="3600" baseline="30000" dirty="0" err="1" smtClean="0">
                <a:solidFill>
                  <a:srgbClr val="FF0000"/>
                </a:solidFill>
              </a:rPr>
              <a:t>X</a:t>
            </a:r>
            <a:r>
              <a:rPr lang="en-IN" sz="3600" dirty="0" smtClean="0">
                <a:solidFill>
                  <a:srgbClr val="FF0000"/>
                </a:solidFill>
              </a:rPr>
              <a:t>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 Y = </a:t>
            </a:r>
            <a:r>
              <a:rPr lang="en-IN" dirty="0" err="1" smtClean="0">
                <a:solidFill>
                  <a:schemeClr val="tx1"/>
                </a:solidFill>
              </a:rPr>
              <a:t>ab</a:t>
            </a:r>
            <a:r>
              <a:rPr lang="en-IN" baseline="30000" dirty="0" err="1" smtClean="0">
                <a:solidFill>
                  <a:schemeClr val="tx1"/>
                </a:solidFill>
              </a:rPr>
              <a:t>X</a:t>
            </a:r>
            <a:r>
              <a:rPr lang="en-IN" dirty="0" smtClean="0">
                <a:solidFill>
                  <a:schemeClr val="tx1"/>
                </a:solidFill>
              </a:rPr>
              <a:t> ...(1) is the exponential curve to be fitted for a given data of n points (x1,y1), (x2,y2),...(</a:t>
            </a:r>
            <a:r>
              <a:rPr lang="en-IN" dirty="0" err="1" smtClean="0">
                <a:solidFill>
                  <a:schemeClr val="tx1"/>
                </a:solidFill>
              </a:rPr>
              <a:t>xn,yn</a:t>
            </a:r>
            <a:r>
              <a:rPr lang="en-IN" dirty="0" smtClean="0">
                <a:solidFill>
                  <a:schemeClr val="tx1"/>
                </a:solidFill>
              </a:rPr>
              <a:t>) using the principle of  least squares.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If we approach directly, we can not get normal equations ( because of exponential terms).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So, we can simplify the work using logarithms.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Taking 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 (i.e., log</a:t>
            </a:r>
            <a:r>
              <a:rPr lang="en-IN" baseline="-25000" dirty="0" smtClean="0">
                <a:solidFill>
                  <a:schemeClr val="tx1"/>
                </a:solidFill>
              </a:rPr>
              <a:t>e</a:t>
            </a:r>
            <a:r>
              <a:rPr lang="en-IN" dirty="0" smtClean="0">
                <a:solidFill>
                  <a:schemeClr val="tx1"/>
                </a:solidFill>
              </a:rPr>
              <a:t>)on both sides of (1)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=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</a:t>
            </a:r>
            <a:r>
              <a:rPr lang="en-IN" dirty="0" err="1" smtClean="0">
                <a:solidFill>
                  <a:schemeClr val="tx1"/>
                </a:solidFill>
              </a:rPr>
              <a:t>ab</a:t>
            </a:r>
            <a:r>
              <a:rPr lang="en-IN" baseline="30000" dirty="0" err="1" smtClean="0">
                <a:solidFill>
                  <a:schemeClr val="tx1"/>
                </a:solidFill>
              </a:rPr>
              <a:t>X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     =&gt;   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=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(a) +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(b)X   ....(2)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Clear that (2) is a straight line in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and X with parameters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(a) and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334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By applying  the principle of least squares, the </a:t>
            </a:r>
            <a:r>
              <a:rPr lang="en-IN" sz="2800" dirty="0" smtClean="0">
                <a:solidFill>
                  <a:srgbClr val="002060"/>
                </a:solidFill>
              </a:rPr>
              <a:t>Normal equations</a:t>
            </a:r>
            <a:r>
              <a:rPr lang="en-IN" sz="2800" dirty="0" smtClean="0"/>
              <a:t> to estimate the parameters </a:t>
            </a:r>
            <a:r>
              <a:rPr lang="en-IN" sz="2800" dirty="0" err="1" smtClean="0"/>
              <a:t>Ln</a:t>
            </a:r>
            <a:r>
              <a:rPr lang="en-IN" sz="2800" dirty="0" smtClean="0"/>
              <a:t>(a) and </a:t>
            </a:r>
            <a:r>
              <a:rPr lang="en-IN" sz="2800" dirty="0" err="1" smtClean="0"/>
              <a:t>Ln</a:t>
            </a:r>
            <a:r>
              <a:rPr lang="en-IN" sz="2800" dirty="0" smtClean="0"/>
              <a:t>(b) are,</a:t>
            </a:r>
          </a:p>
          <a:p>
            <a:endParaRPr lang="en-IN" sz="2800" dirty="0" smtClean="0"/>
          </a:p>
          <a:p>
            <a:r>
              <a:rPr lang="en-IN" sz="2800" dirty="0" smtClean="0"/>
              <a:t>	</a:t>
            </a:r>
            <a:r>
              <a:rPr lang="en-IN" sz="2800" dirty="0" smtClean="0">
                <a:solidFill>
                  <a:schemeClr val="tx2"/>
                </a:solidFill>
              </a:rPr>
              <a:t>∑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(Y) = </a:t>
            </a:r>
            <a:r>
              <a:rPr lang="en-IN" sz="2800" dirty="0" err="1" smtClean="0">
                <a:solidFill>
                  <a:schemeClr val="tx2"/>
                </a:solidFill>
              </a:rPr>
              <a:t>nLn</a:t>
            </a:r>
            <a:r>
              <a:rPr lang="en-IN" sz="2800" dirty="0" smtClean="0">
                <a:solidFill>
                  <a:schemeClr val="tx2"/>
                </a:solidFill>
              </a:rPr>
              <a:t>(a) + 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(b)∑X  </a:t>
            </a:r>
          </a:p>
          <a:p>
            <a:endParaRPr lang="en-IN" sz="2800" dirty="0" smtClean="0">
              <a:solidFill>
                <a:schemeClr val="tx2"/>
              </a:solidFill>
            </a:endParaRPr>
          </a:p>
          <a:p>
            <a:r>
              <a:rPr lang="en-IN" sz="2800" dirty="0" smtClean="0">
                <a:solidFill>
                  <a:schemeClr val="tx2"/>
                </a:solidFill>
              </a:rPr>
              <a:t>   and  ∑</a:t>
            </a:r>
            <a:r>
              <a:rPr lang="en-IN" sz="2800" dirty="0" err="1" smtClean="0">
                <a:solidFill>
                  <a:schemeClr val="tx2"/>
                </a:solidFill>
              </a:rPr>
              <a:t>XLn</a:t>
            </a:r>
            <a:r>
              <a:rPr lang="en-IN" sz="2800" dirty="0" smtClean="0">
                <a:solidFill>
                  <a:schemeClr val="tx2"/>
                </a:solidFill>
              </a:rPr>
              <a:t>(Y) = 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(a)∑X + 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(b)∑X</a:t>
            </a:r>
            <a:r>
              <a:rPr lang="en-IN" sz="2800" baseline="30000" dirty="0" smtClean="0">
                <a:solidFill>
                  <a:schemeClr val="tx2"/>
                </a:solidFill>
              </a:rPr>
              <a:t>2</a:t>
            </a:r>
            <a:r>
              <a:rPr lang="en-IN" sz="2800" dirty="0" smtClean="0"/>
              <a:t> </a:t>
            </a:r>
          </a:p>
          <a:p>
            <a:r>
              <a:rPr lang="en-IN" sz="2800" dirty="0" smtClean="0"/>
              <a:t>  </a:t>
            </a:r>
          </a:p>
          <a:p>
            <a:r>
              <a:rPr lang="en-IN" sz="2800" dirty="0" smtClean="0"/>
              <a:t> we can get ‘a’ and ‘b’ as ,  a = </a:t>
            </a:r>
            <a:r>
              <a:rPr lang="en-IN" sz="2800" dirty="0" err="1" smtClean="0"/>
              <a:t>e</a:t>
            </a:r>
            <a:r>
              <a:rPr lang="en-IN" sz="2800" baseline="30000" dirty="0" err="1" smtClean="0"/>
              <a:t>Ln</a:t>
            </a:r>
            <a:r>
              <a:rPr lang="en-IN" sz="2800" baseline="30000" dirty="0" smtClean="0"/>
              <a:t>(a)  </a:t>
            </a:r>
            <a:r>
              <a:rPr lang="en-IN" sz="2800" dirty="0" smtClean="0"/>
              <a:t>and  b= </a:t>
            </a:r>
            <a:r>
              <a:rPr lang="en-IN" sz="2800" dirty="0" err="1" smtClean="0"/>
              <a:t>e</a:t>
            </a:r>
            <a:r>
              <a:rPr lang="en-IN" sz="2800" baseline="30000" dirty="0" err="1" smtClean="0"/>
              <a:t>Ln</a:t>
            </a:r>
            <a:r>
              <a:rPr lang="en-IN" sz="2800" baseline="30000" dirty="0" smtClean="0"/>
              <a:t>(b)</a:t>
            </a:r>
          </a:p>
          <a:p>
            <a:r>
              <a:rPr lang="en-IN" sz="2800" dirty="0" smtClean="0"/>
              <a:t> with a and b estimates, the curve (1) is an exponential curve of best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867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e). Fitting of a power curve of the form     </a:t>
            </a:r>
          </a:p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      Y = </a:t>
            </a:r>
            <a:r>
              <a:rPr lang="en-IN" sz="3600" dirty="0" err="1" smtClean="0">
                <a:solidFill>
                  <a:srgbClr val="FF0000"/>
                </a:solidFill>
              </a:rPr>
              <a:t>aX</a:t>
            </a:r>
            <a:r>
              <a:rPr lang="en-IN" sz="3600" baseline="30000" dirty="0" err="1" smtClean="0">
                <a:solidFill>
                  <a:srgbClr val="FF0000"/>
                </a:solidFill>
              </a:rPr>
              <a:t>b</a:t>
            </a:r>
            <a:r>
              <a:rPr lang="en-IN" sz="3600" dirty="0" smtClean="0">
                <a:solidFill>
                  <a:srgbClr val="FF0000"/>
                </a:solidFill>
              </a:rPr>
              <a:t>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 Y = </a:t>
            </a:r>
            <a:r>
              <a:rPr lang="en-IN" dirty="0" err="1" smtClean="0">
                <a:solidFill>
                  <a:schemeClr val="tx1"/>
                </a:solidFill>
              </a:rPr>
              <a:t>aX</a:t>
            </a:r>
            <a:r>
              <a:rPr lang="en-IN" baseline="30000" dirty="0" err="1" smtClean="0">
                <a:solidFill>
                  <a:schemeClr val="tx1"/>
                </a:solidFill>
              </a:rPr>
              <a:t>b</a:t>
            </a:r>
            <a:r>
              <a:rPr lang="en-IN" dirty="0" smtClean="0">
                <a:solidFill>
                  <a:schemeClr val="tx1"/>
                </a:solidFill>
              </a:rPr>
              <a:t> ...(1) is the power curve to be fitted for a given data of n points (x1,y1), (x2,y2),...(</a:t>
            </a:r>
            <a:r>
              <a:rPr lang="en-IN" dirty="0" err="1" smtClean="0">
                <a:solidFill>
                  <a:schemeClr val="tx1"/>
                </a:solidFill>
              </a:rPr>
              <a:t>xn,yn</a:t>
            </a:r>
            <a:r>
              <a:rPr lang="en-IN" dirty="0" smtClean="0">
                <a:solidFill>
                  <a:schemeClr val="tx1"/>
                </a:solidFill>
              </a:rPr>
              <a:t>) using the principle of  least squares.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If we approach directly, we can not get normal equations ( because of exponential terms).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So, we can simplify the work using logarithms.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Taking 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 (i.e., log</a:t>
            </a:r>
            <a:r>
              <a:rPr lang="en-IN" baseline="-25000" dirty="0" smtClean="0">
                <a:solidFill>
                  <a:schemeClr val="tx1"/>
                </a:solidFill>
              </a:rPr>
              <a:t>e</a:t>
            </a:r>
            <a:r>
              <a:rPr lang="en-IN" dirty="0" smtClean="0">
                <a:solidFill>
                  <a:schemeClr val="tx1"/>
                </a:solidFill>
              </a:rPr>
              <a:t>)on both sides of (1)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=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</a:t>
            </a:r>
            <a:r>
              <a:rPr lang="en-IN" dirty="0" err="1" smtClean="0">
                <a:solidFill>
                  <a:schemeClr val="tx1"/>
                </a:solidFill>
              </a:rPr>
              <a:t>aX</a:t>
            </a:r>
            <a:r>
              <a:rPr lang="en-IN" baseline="30000" dirty="0" err="1" smtClean="0">
                <a:solidFill>
                  <a:schemeClr val="tx1"/>
                </a:solidFill>
              </a:rPr>
              <a:t>b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     =&gt;   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=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(a) + </a:t>
            </a:r>
            <a:r>
              <a:rPr lang="en-IN" dirty="0" err="1" smtClean="0">
                <a:solidFill>
                  <a:schemeClr val="tx1"/>
                </a:solidFill>
              </a:rPr>
              <a:t>bLn</a:t>
            </a:r>
            <a:r>
              <a:rPr lang="en-IN" dirty="0" smtClean="0">
                <a:solidFill>
                  <a:schemeClr val="tx1"/>
                </a:solidFill>
              </a:rPr>
              <a:t>(X)   ....(2)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Clear that (2) is a straight line in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(Y) and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(X) with parameters </a:t>
            </a:r>
            <a:r>
              <a:rPr lang="en-IN" dirty="0" err="1" smtClean="0">
                <a:solidFill>
                  <a:schemeClr val="tx1"/>
                </a:solidFill>
              </a:rPr>
              <a:t>Ln</a:t>
            </a:r>
            <a:r>
              <a:rPr lang="en-IN" dirty="0" smtClean="0">
                <a:solidFill>
                  <a:schemeClr val="tx1"/>
                </a:solidFill>
              </a:rPr>
              <a:t>(a) and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334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By applying  the principle of least squares, the </a:t>
            </a:r>
            <a:r>
              <a:rPr lang="en-IN" sz="2800" dirty="0" smtClean="0">
                <a:solidFill>
                  <a:srgbClr val="002060"/>
                </a:solidFill>
              </a:rPr>
              <a:t>Normal equations</a:t>
            </a:r>
            <a:r>
              <a:rPr lang="en-IN" sz="2800" dirty="0" smtClean="0"/>
              <a:t> to estimate the parameters </a:t>
            </a:r>
            <a:r>
              <a:rPr lang="en-IN" sz="2800" dirty="0" err="1" smtClean="0"/>
              <a:t>Ln</a:t>
            </a:r>
            <a:r>
              <a:rPr lang="en-IN" sz="2800" dirty="0" smtClean="0"/>
              <a:t>(a) and b are,</a:t>
            </a:r>
          </a:p>
          <a:p>
            <a:endParaRPr lang="en-IN" sz="2800" dirty="0" smtClean="0"/>
          </a:p>
          <a:p>
            <a:r>
              <a:rPr lang="en-IN" sz="2800" dirty="0" smtClean="0"/>
              <a:t>	</a:t>
            </a:r>
            <a:r>
              <a:rPr lang="en-IN" sz="2800" dirty="0" smtClean="0">
                <a:solidFill>
                  <a:schemeClr val="tx2"/>
                </a:solidFill>
              </a:rPr>
              <a:t>∑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(Y) = </a:t>
            </a:r>
            <a:r>
              <a:rPr lang="en-IN" sz="2800" dirty="0" err="1" smtClean="0">
                <a:solidFill>
                  <a:schemeClr val="tx2"/>
                </a:solidFill>
              </a:rPr>
              <a:t>nLn</a:t>
            </a:r>
            <a:r>
              <a:rPr lang="en-IN" sz="2800" dirty="0" smtClean="0">
                <a:solidFill>
                  <a:schemeClr val="tx2"/>
                </a:solidFill>
              </a:rPr>
              <a:t>(a) + </a:t>
            </a:r>
            <a:r>
              <a:rPr lang="en-IN" sz="2800" dirty="0" err="1" smtClean="0">
                <a:solidFill>
                  <a:schemeClr val="tx2"/>
                </a:solidFill>
              </a:rPr>
              <a:t>b∑Ln</a:t>
            </a:r>
            <a:r>
              <a:rPr lang="en-IN" sz="2800" dirty="0" smtClean="0">
                <a:solidFill>
                  <a:schemeClr val="tx2"/>
                </a:solidFill>
              </a:rPr>
              <a:t>(X)  </a:t>
            </a:r>
          </a:p>
          <a:p>
            <a:endParaRPr lang="en-IN" sz="2800" dirty="0" smtClean="0">
              <a:solidFill>
                <a:schemeClr val="tx2"/>
              </a:solidFill>
            </a:endParaRPr>
          </a:p>
          <a:p>
            <a:r>
              <a:rPr lang="en-IN" sz="2800" dirty="0" smtClean="0">
                <a:solidFill>
                  <a:schemeClr val="tx2"/>
                </a:solidFill>
              </a:rPr>
              <a:t>   and  ∑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(X)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(Y) = 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(a)∑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(X) + b∑[</a:t>
            </a:r>
            <a:r>
              <a:rPr lang="en-IN" sz="2800" dirty="0" err="1" smtClean="0">
                <a:solidFill>
                  <a:schemeClr val="tx2"/>
                </a:solidFill>
              </a:rPr>
              <a:t>Ln</a:t>
            </a:r>
            <a:r>
              <a:rPr lang="en-IN" sz="2800" dirty="0" smtClean="0">
                <a:solidFill>
                  <a:schemeClr val="tx2"/>
                </a:solidFill>
              </a:rPr>
              <a:t>(X)]</a:t>
            </a:r>
            <a:r>
              <a:rPr lang="en-IN" sz="2800" baseline="30000" dirty="0" smtClean="0">
                <a:solidFill>
                  <a:schemeClr val="tx2"/>
                </a:solidFill>
              </a:rPr>
              <a:t>2</a:t>
            </a:r>
            <a:r>
              <a:rPr lang="en-IN" sz="2800" dirty="0" smtClean="0"/>
              <a:t> </a:t>
            </a:r>
          </a:p>
          <a:p>
            <a:r>
              <a:rPr lang="en-IN" sz="2800" dirty="0" smtClean="0"/>
              <a:t>  </a:t>
            </a:r>
          </a:p>
          <a:p>
            <a:r>
              <a:rPr lang="en-IN" sz="2800" dirty="0" smtClean="0"/>
              <a:t> we can get ‘a’ as ,  a = </a:t>
            </a:r>
            <a:r>
              <a:rPr lang="en-IN" sz="2800" dirty="0" err="1" smtClean="0"/>
              <a:t>e</a:t>
            </a:r>
            <a:r>
              <a:rPr lang="en-IN" sz="2800" baseline="30000" dirty="0" err="1" smtClean="0"/>
              <a:t>Ln</a:t>
            </a:r>
            <a:r>
              <a:rPr lang="en-IN" sz="2800" baseline="30000" dirty="0" smtClean="0"/>
              <a:t>(a)  </a:t>
            </a:r>
          </a:p>
          <a:p>
            <a:r>
              <a:rPr lang="en-IN" sz="2800" dirty="0" smtClean="0"/>
              <a:t> with a and b estimates, the curve (1) is a power curve of best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Uses of Curve fitting: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1. It is useful for extrapolation effectively  and  also for interpolation.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2.  It is useful for future forecasting, which is essential for business people.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3. It is useful for studying the relationship between the two variables.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4. It is useful for studying regression analysis and time series analysis.</a:t>
            </a:r>
          </a:p>
          <a:p>
            <a:pPr algn="just"/>
            <a:r>
              <a:rPr lang="en-IN" sz="2600" dirty="0" smtClean="0">
                <a:solidFill>
                  <a:srgbClr val="FF0000"/>
                </a:solidFill>
              </a:rPr>
              <a:t>Note</a:t>
            </a:r>
            <a:r>
              <a:rPr lang="en-IN" sz="2600" dirty="0" smtClean="0">
                <a:solidFill>
                  <a:schemeClr val="tx1"/>
                </a:solidFill>
              </a:rPr>
              <a:t>: The word “</a:t>
            </a:r>
            <a:r>
              <a:rPr lang="en-IN" sz="2600" dirty="0" smtClean="0">
                <a:solidFill>
                  <a:srgbClr val="FF0000"/>
                </a:solidFill>
              </a:rPr>
              <a:t>best fit</a:t>
            </a:r>
            <a:r>
              <a:rPr lang="en-IN" sz="2600" dirty="0" smtClean="0">
                <a:solidFill>
                  <a:schemeClr val="tx1"/>
                </a:solidFill>
              </a:rPr>
              <a:t>” depends on the choice of an appropriate curve for a given data. It can be done as given below.</a:t>
            </a:r>
          </a:p>
          <a:p>
            <a:pPr algn="just"/>
            <a:r>
              <a:rPr lang="en-IN" sz="2600" dirty="0" smtClean="0">
                <a:solidFill>
                  <a:schemeClr val="tx1"/>
                </a:solidFill>
              </a:rPr>
              <a:t>-&gt; the 1</a:t>
            </a:r>
            <a:r>
              <a:rPr lang="en-IN" sz="2600" baseline="30000" dirty="0" smtClean="0">
                <a:solidFill>
                  <a:schemeClr val="tx1"/>
                </a:solidFill>
              </a:rPr>
              <a:t>st</a:t>
            </a:r>
            <a:r>
              <a:rPr lang="en-IN" sz="2600" dirty="0" smtClean="0">
                <a:solidFill>
                  <a:schemeClr val="tx1"/>
                </a:solidFill>
              </a:rPr>
              <a:t> order differences of Y, </a:t>
            </a:r>
            <a:r>
              <a:rPr lang="en-IN" sz="2600" dirty="0" smtClean="0">
                <a:solidFill>
                  <a:srgbClr val="FF0000"/>
                </a:solidFill>
              </a:rPr>
              <a:t>∆Y </a:t>
            </a:r>
            <a:r>
              <a:rPr lang="en-IN" sz="26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~0 </a:t>
            </a:r>
            <a:r>
              <a:rPr lang="en-IN" sz="2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Wingdings" pitchFamily="2" charset="2"/>
              </a:rPr>
              <a:t></a:t>
            </a:r>
            <a:r>
              <a:rPr lang="en-IN" sz="2600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 Straight Line</a:t>
            </a:r>
          </a:p>
          <a:p>
            <a:pPr algn="just"/>
            <a:r>
              <a:rPr lang="en-IN" sz="2600" dirty="0" smtClean="0">
                <a:solidFill>
                  <a:schemeClr val="tx1"/>
                </a:solidFill>
              </a:rPr>
              <a:t>-&gt; the 1</a:t>
            </a:r>
            <a:r>
              <a:rPr lang="en-IN" sz="2600" baseline="30000" dirty="0" smtClean="0">
                <a:solidFill>
                  <a:schemeClr val="tx1"/>
                </a:solidFill>
              </a:rPr>
              <a:t>st</a:t>
            </a:r>
            <a:r>
              <a:rPr lang="en-IN" sz="2600" dirty="0" smtClean="0">
                <a:solidFill>
                  <a:schemeClr val="tx1"/>
                </a:solidFill>
              </a:rPr>
              <a:t> order differences of Y,</a:t>
            </a:r>
            <a:r>
              <a:rPr lang="en-IN" sz="2600" dirty="0" smtClean="0">
                <a:solidFill>
                  <a:schemeClr val="tx1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IN" sz="26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∆</a:t>
            </a:r>
            <a:r>
              <a:rPr lang="en-IN" sz="2600" baseline="300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2</a:t>
            </a:r>
            <a:r>
              <a:rPr lang="en-IN" sz="26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Y ~0 </a:t>
            </a:r>
            <a:r>
              <a:rPr lang="en-IN" sz="2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Wingdings" pitchFamily="2" charset="2"/>
              </a:rPr>
              <a:t> Parabola</a:t>
            </a:r>
          </a:p>
          <a:p>
            <a:pPr algn="just"/>
            <a:r>
              <a:rPr lang="en-IN" sz="2600" dirty="0" smtClean="0">
                <a:solidFill>
                  <a:schemeClr val="tx1"/>
                </a:solidFill>
              </a:rPr>
              <a:t>-&gt;the 1</a:t>
            </a:r>
            <a:r>
              <a:rPr lang="en-IN" sz="2600" baseline="30000" dirty="0" smtClean="0">
                <a:solidFill>
                  <a:schemeClr val="tx1"/>
                </a:solidFill>
              </a:rPr>
              <a:t>st</a:t>
            </a:r>
            <a:r>
              <a:rPr lang="en-IN" sz="2600" dirty="0" smtClean="0">
                <a:solidFill>
                  <a:schemeClr val="tx1"/>
                </a:solidFill>
              </a:rPr>
              <a:t> order differences of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(Y),</a:t>
            </a:r>
            <a:r>
              <a:rPr lang="en-IN" sz="2600" dirty="0" smtClean="0">
                <a:solidFill>
                  <a:srgbClr val="FF0000"/>
                </a:solidFill>
              </a:rPr>
              <a:t>∆</a:t>
            </a:r>
            <a:r>
              <a:rPr lang="en-IN" sz="2600" dirty="0" err="1" smtClean="0">
                <a:solidFill>
                  <a:srgbClr val="FF0000"/>
                </a:solidFill>
              </a:rPr>
              <a:t>Ln</a:t>
            </a:r>
            <a:r>
              <a:rPr lang="en-IN" sz="2600" dirty="0" smtClean="0">
                <a:solidFill>
                  <a:srgbClr val="FF0000"/>
                </a:solidFill>
              </a:rPr>
              <a:t>(Y)</a:t>
            </a:r>
            <a:r>
              <a:rPr lang="en-IN" sz="260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~0</a:t>
            </a:r>
            <a:r>
              <a:rPr lang="en-IN" sz="2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Wingdings" pitchFamily="2" charset="2"/>
              </a:rPr>
              <a:t>Exponential curves</a:t>
            </a:r>
            <a:endParaRPr lang="en-IN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Problem:</a:t>
            </a:r>
            <a:endParaRPr lang="en-IN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eriod"/>
            </a:pPr>
            <a:r>
              <a:rPr lang="en-IN" sz="3000" dirty="0" smtClean="0">
                <a:solidFill>
                  <a:srgbClr val="FF0000"/>
                </a:solidFill>
              </a:rPr>
              <a:t>Fit a straight line to the following data by the method of least squares.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</a:t>
            </a:r>
          </a:p>
          <a:p>
            <a:pPr marL="514350" indent="-514350" algn="just"/>
            <a:endParaRPr lang="en-IN" sz="2600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IN" sz="2600" dirty="0" smtClean="0">
                <a:solidFill>
                  <a:srgbClr val="FF0000"/>
                </a:solidFill>
              </a:rPr>
              <a:t>Solution</a:t>
            </a:r>
            <a:r>
              <a:rPr lang="en-IN" sz="2600" dirty="0" smtClean="0">
                <a:solidFill>
                  <a:schemeClr val="tx1"/>
                </a:solidFill>
              </a:rPr>
              <a:t>: Let the straight line, Y =a + </a:t>
            </a:r>
            <a:r>
              <a:rPr lang="en-IN" sz="2600" dirty="0" err="1" smtClean="0">
                <a:solidFill>
                  <a:schemeClr val="tx1"/>
                </a:solidFill>
              </a:rPr>
              <a:t>bX</a:t>
            </a:r>
            <a:r>
              <a:rPr lang="en-IN" sz="2600" dirty="0" smtClean="0">
                <a:solidFill>
                  <a:schemeClr val="tx1"/>
                </a:solidFill>
              </a:rPr>
              <a:t>  ....(1)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 By the principle of least squares, the normal equations to estimate a and b are,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	∑Y = </a:t>
            </a:r>
            <a:r>
              <a:rPr lang="en-IN" sz="2600" dirty="0" err="1" smtClean="0">
                <a:solidFill>
                  <a:schemeClr val="tx1"/>
                </a:solidFill>
              </a:rPr>
              <a:t>na</a:t>
            </a:r>
            <a:r>
              <a:rPr lang="en-IN" sz="2600" dirty="0" smtClean="0">
                <a:solidFill>
                  <a:schemeClr val="tx1"/>
                </a:solidFill>
              </a:rPr>
              <a:t> + </a:t>
            </a:r>
            <a:r>
              <a:rPr lang="en-IN" sz="2600" dirty="0" err="1" smtClean="0">
                <a:solidFill>
                  <a:schemeClr val="tx1"/>
                </a:solidFill>
              </a:rPr>
              <a:t>b∑X</a:t>
            </a:r>
            <a:r>
              <a:rPr lang="en-IN" sz="2600" dirty="0" smtClean="0">
                <a:solidFill>
                  <a:schemeClr val="tx1"/>
                </a:solidFill>
              </a:rPr>
              <a:t>  ----(2)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	∑XY = </a:t>
            </a:r>
            <a:r>
              <a:rPr lang="en-IN" sz="2600" dirty="0" err="1" smtClean="0">
                <a:solidFill>
                  <a:schemeClr val="tx1"/>
                </a:solidFill>
              </a:rPr>
              <a:t>a∑X</a:t>
            </a:r>
            <a:r>
              <a:rPr lang="en-IN" sz="2600" dirty="0" smtClean="0">
                <a:solidFill>
                  <a:schemeClr val="tx1"/>
                </a:solidFill>
              </a:rPr>
              <a:t> + b∑X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  ....(3)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Substituting the totals and n=6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in (2)&amp;(3)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187 = 6a + 15b ....(4)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663 = 15a + 55b  ....(5)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Solving (4)&amp;(5),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   a = 3.2381, b = 11.1714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From (1), the required straight line is,    </a:t>
            </a:r>
            <a:r>
              <a:rPr lang="en-IN" sz="2600" dirty="0" smtClean="0">
                <a:solidFill>
                  <a:srgbClr val="FF0000"/>
                </a:solidFill>
              </a:rPr>
              <a:t>Y = 3.2381 + 11.1714 X</a:t>
            </a:r>
          </a:p>
          <a:p>
            <a:pPr marL="514350" indent="-514350" algn="just"/>
            <a:endParaRPr lang="en-IN" sz="26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n-IN" sz="2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3716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  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971800"/>
          <a:ext cx="37338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r>
                        <a:rPr lang="en-IN" baseline="30000" dirty="0" smtClean="0"/>
                        <a:t>2</a:t>
                      </a:r>
                      <a:endParaRPr lang="en-IN" baseline="300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</a:t>
                      </a:r>
                      <a:endParaRPr lang="en-IN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192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187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663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Problem:</a:t>
            </a:r>
            <a:endParaRPr lang="en-IN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IN" dirty="0" smtClean="0">
                <a:solidFill>
                  <a:srgbClr val="FF0000"/>
                </a:solidFill>
              </a:rPr>
              <a:t>2.  </a:t>
            </a:r>
            <a:r>
              <a:rPr lang="en-IN" sz="2600" dirty="0" smtClean="0">
                <a:solidFill>
                  <a:srgbClr val="FF0000"/>
                </a:solidFill>
              </a:rPr>
              <a:t>Fit a parabola to the following data by the method of least squares.</a:t>
            </a:r>
            <a:endParaRPr lang="en-IN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</a:t>
            </a:r>
          </a:p>
          <a:p>
            <a:pPr marL="514350" indent="-514350" algn="just"/>
            <a:endParaRPr lang="en-IN" sz="26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n-IN" sz="2600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IN" sz="2600" dirty="0" smtClean="0">
                <a:solidFill>
                  <a:srgbClr val="FF0000"/>
                </a:solidFill>
              </a:rPr>
              <a:t>Solution</a:t>
            </a:r>
            <a:r>
              <a:rPr lang="en-IN" sz="2600" dirty="0" smtClean="0">
                <a:solidFill>
                  <a:schemeClr val="tx1"/>
                </a:solidFill>
              </a:rPr>
              <a:t>: Let the parabola, Y =a + </a:t>
            </a:r>
            <a:r>
              <a:rPr lang="en-IN" sz="2600" dirty="0" err="1" smtClean="0">
                <a:solidFill>
                  <a:schemeClr val="tx1"/>
                </a:solidFill>
              </a:rPr>
              <a:t>bX</a:t>
            </a:r>
            <a:r>
              <a:rPr lang="en-IN" sz="2600" dirty="0" smtClean="0">
                <a:solidFill>
                  <a:schemeClr val="tx1"/>
                </a:solidFill>
              </a:rPr>
              <a:t> + cX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  ....(1)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 By the principle of least squares, the normal equations to estimate a, b and c are,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∑Y = </a:t>
            </a:r>
            <a:r>
              <a:rPr lang="en-IN" sz="2600" dirty="0" err="1" smtClean="0">
                <a:solidFill>
                  <a:schemeClr val="tx1"/>
                </a:solidFill>
              </a:rPr>
              <a:t>na</a:t>
            </a:r>
            <a:r>
              <a:rPr lang="en-IN" sz="2600" dirty="0" smtClean="0">
                <a:solidFill>
                  <a:schemeClr val="tx1"/>
                </a:solidFill>
              </a:rPr>
              <a:t> + </a:t>
            </a:r>
            <a:r>
              <a:rPr lang="en-IN" sz="2600" dirty="0" err="1" smtClean="0">
                <a:solidFill>
                  <a:schemeClr val="tx1"/>
                </a:solidFill>
              </a:rPr>
              <a:t>b∑X</a:t>
            </a:r>
            <a:r>
              <a:rPr lang="en-IN" sz="2600" dirty="0" smtClean="0">
                <a:solidFill>
                  <a:schemeClr val="tx1"/>
                </a:solidFill>
              </a:rPr>
              <a:t> + c∑X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  ----(2)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∑XY = </a:t>
            </a:r>
            <a:r>
              <a:rPr lang="en-IN" sz="2600" dirty="0" err="1" smtClean="0">
                <a:solidFill>
                  <a:schemeClr val="tx1"/>
                </a:solidFill>
              </a:rPr>
              <a:t>a∑X</a:t>
            </a:r>
            <a:r>
              <a:rPr lang="en-IN" sz="2600" dirty="0" smtClean="0">
                <a:solidFill>
                  <a:schemeClr val="tx1"/>
                </a:solidFill>
              </a:rPr>
              <a:t> + b∑X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+ c∑X</a:t>
            </a:r>
            <a:r>
              <a:rPr lang="en-IN" sz="2600" baseline="30000" dirty="0" smtClean="0">
                <a:solidFill>
                  <a:schemeClr val="tx1"/>
                </a:solidFill>
              </a:rPr>
              <a:t>3</a:t>
            </a:r>
            <a:r>
              <a:rPr lang="en-IN" sz="2600" dirty="0" smtClean="0">
                <a:solidFill>
                  <a:schemeClr val="tx1"/>
                </a:solidFill>
              </a:rPr>
              <a:t>....(3)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∑X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Y = a∑X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 + b∑X</a:t>
            </a:r>
            <a:r>
              <a:rPr lang="en-IN" sz="2600" baseline="30000" dirty="0" smtClean="0">
                <a:solidFill>
                  <a:schemeClr val="tx1"/>
                </a:solidFill>
              </a:rPr>
              <a:t>3</a:t>
            </a:r>
            <a:r>
              <a:rPr lang="en-IN" sz="2600" dirty="0" smtClean="0">
                <a:solidFill>
                  <a:schemeClr val="tx1"/>
                </a:solidFill>
              </a:rPr>
              <a:t> + c∑X</a:t>
            </a:r>
            <a:r>
              <a:rPr lang="en-IN" sz="2600" baseline="30000" dirty="0" smtClean="0">
                <a:solidFill>
                  <a:schemeClr val="tx1"/>
                </a:solidFill>
              </a:rPr>
              <a:t>4</a:t>
            </a:r>
            <a:r>
              <a:rPr lang="en-IN" sz="2600" dirty="0" smtClean="0">
                <a:solidFill>
                  <a:schemeClr val="tx1"/>
                </a:solidFill>
              </a:rPr>
              <a:t> ---(4)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Substituting the totals and n=5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in (2),(3)&amp;(4)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115 = 5a + 10b + 30c ....(5)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370 = 10a + 30b + 100c  ....(6)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1292 = 30a + 100b + 354c ---(7)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Solving (5),(6)&amp;(7)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   a = 1, b = 2 , c = 3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From (1), the required parabola is,    </a:t>
            </a:r>
            <a:r>
              <a:rPr lang="en-IN" sz="2600" dirty="0" smtClean="0">
                <a:solidFill>
                  <a:srgbClr val="FF0000"/>
                </a:solidFill>
              </a:rPr>
              <a:t>Y = 1 + 2X + 3X</a:t>
            </a:r>
            <a:r>
              <a:rPr lang="en-IN" sz="2600" baseline="30000" dirty="0" smtClean="0">
                <a:solidFill>
                  <a:srgbClr val="FF0000"/>
                </a:solidFill>
              </a:rPr>
              <a:t>2</a:t>
            </a:r>
          </a:p>
          <a:p>
            <a:pPr marL="514350" indent="-514350" algn="just"/>
            <a:endParaRPr lang="en-IN" sz="2600" dirty="0" smtClean="0">
              <a:solidFill>
                <a:schemeClr val="tx1"/>
              </a:solidFill>
            </a:endParaRPr>
          </a:p>
          <a:p>
            <a:pPr marL="514350" indent="-514350" algn="just"/>
            <a:endParaRPr lang="en-IN" sz="2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19200"/>
          <a:ext cx="522514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  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57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8200" y="2743200"/>
          <a:ext cx="4343400" cy="32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457200"/>
                <a:gridCol w="838200"/>
                <a:gridCol w="609600"/>
                <a:gridCol w="609600"/>
              </a:tblGrid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r>
                        <a:rPr lang="en-IN" baseline="30000" dirty="0" smtClean="0"/>
                        <a:t>2</a:t>
                      </a:r>
                      <a:endParaRPr lang="en-IN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</a:t>
                      </a:r>
                      <a:r>
                        <a:rPr lang="en-IN" baseline="30000" dirty="0" smtClean="0"/>
                        <a:t>2</a:t>
                      </a:r>
                      <a:r>
                        <a:rPr lang="en-IN" dirty="0" smtClean="0"/>
                        <a:t>Y</a:t>
                      </a:r>
                      <a:endParaRPr lang="en-IN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</a:t>
                      </a:r>
                      <a:r>
                        <a:rPr lang="en-IN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X</a:t>
                      </a:r>
                      <a:r>
                        <a:rPr lang="en-IN" baseline="30000" dirty="0" smtClean="0"/>
                        <a:t>4</a:t>
                      </a:r>
                    </a:p>
                  </a:txBody>
                  <a:tcPr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81</a:t>
                      </a:r>
                      <a:endParaRPr lang="en-IN" dirty="0"/>
                    </a:p>
                  </a:txBody>
                  <a:tcPr/>
                </a:tc>
              </a:tr>
              <a:tr h="451821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228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256</a:t>
                      </a:r>
                      <a:endParaRPr lang="en-IN" dirty="0"/>
                    </a:p>
                  </a:txBody>
                  <a:tcPr/>
                </a:tc>
              </a:tr>
              <a:tr h="489473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115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370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1292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354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534400" cy="6629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3300" dirty="0" smtClean="0">
                <a:solidFill>
                  <a:srgbClr val="FF0000"/>
                </a:solidFill>
              </a:rPr>
              <a:t>Problem:</a:t>
            </a:r>
            <a:endParaRPr lang="en-IN" dirty="0" smtClean="0">
              <a:solidFill>
                <a:srgbClr val="FF0000"/>
              </a:solidFill>
            </a:endParaRPr>
          </a:p>
          <a:p>
            <a:pPr marL="179388" indent="-179388" algn="just"/>
            <a:r>
              <a:rPr lang="en-IN" dirty="0" smtClean="0">
                <a:solidFill>
                  <a:srgbClr val="FF0000"/>
                </a:solidFill>
              </a:rPr>
              <a:t>3.</a:t>
            </a:r>
            <a:r>
              <a:rPr lang="en-IN" sz="2800" dirty="0" smtClean="0">
                <a:solidFill>
                  <a:srgbClr val="FF0000"/>
                </a:solidFill>
              </a:rPr>
              <a:t>Fit an exponential curve of the form Y=</a:t>
            </a:r>
            <a:r>
              <a:rPr lang="en-IN" sz="2800" dirty="0" err="1" smtClean="0">
                <a:solidFill>
                  <a:srgbClr val="FF0000"/>
                </a:solidFill>
              </a:rPr>
              <a:t>ab</a:t>
            </a:r>
            <a:r>
              <a:rPr lang="en-IN" sz="2800" baseline="30000" dirty="0" err="1" smtClean="0">
                <a:solidFill>
                  <a:srgbClr val="FF0000"/>
                </a:solidFill>
              </a:rPr>
              <a:t>X</a:t>
            </a:r>
            <a:r>
              <a:rPr lang="en-IN" sz="2800" dirty="0" smtClean="0">
                <a:solidFill>
                  <a:srgbClr val="FF0000"/>
                </a:solidFill>
              </a:rPr>
              <a:t> to the   following data by the method of least squares.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</a:t>
            </a:r>
          </a:p>
          <a:p>
            <a:pPr marL="514350" indent="-514350" algn="just"/>
            <a:endParaRPr lang="en-IN" sz="2600" dirty="0" smtClean="0">
              <a:solidFill>
                <a:srgbClr val="FF0000"/>
              </a:solidFill>
            </a:endParaRPr>
          </a:p>
          <a:p>
            <a:pPr marL="514350" indent="-514350" algn="just"/>
            <a:r>
              <a:rPr lang="en-IN" sz="2600" dirty="0" smtClean="0">
                <a:solidFill>
                  <a:srgbClr val="FF0000"/>
                </a:solidFill>
              </a:rPr>
              <a:t>Solution</a:t>
            </a:r>
            <a:r>
              <a:rPr lang="en-IN" sz="2600" dirty="0" smtClean="0">
                <a:solidFill>
                  <a:schemeClr val="tx1"/>
                </a:solidFill>
              </a:rPr>
              <a:t>: Given , Y =a </a:t>
            </a:r>
            <a:r>
              <a:rPr lang="en-IN" sz="2600" dirty="0" err="1" smtClean="0">
                <a:solidFill>
                  <a:schemeClr val="tx1"/>
                </a:solidFill>
              </a:rPr>
              <a:t>b</a:t>
            </a:r>
            <a:r>
              <a:rPr lang="en-IN" sz="2600" baseline="30000" dirty="0" err="1" smtClean="0">
                <a:solidFill>
                  <a:schemeClr val="tx1"/>
                </a:solidFill>
              </a:rPr>
              <a:t>X</a:t>
            </a:r>
            <a:r>
              <a:rPr lang="en-IN" sz="2600" dirty="0" smtClean="0">
                <a:solidFill>
                  <a:schemeClr val="tx1"/>
                </a:solidFill>
              </a:rPr>
              <a:t>  ....(1)   =&gt; 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(Y) =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(a) +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(b) X ...(2) </a:t>
            </a:r>
          </a:p>
          <a:p>
            <a:pPr algn="just"/>
            <a:r>
              <a:rPr lang="en-IN" sz="2600" dirty="0" smtClean="0">
                <a:solidFill>
                  <a:schemeClr val="tx1"/>
                </a:solidFill>
              </a:rPr>
              <a:t> By the principle of least squares, the normal equations to estimate 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(a) and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(b) in (2)are,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∑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(Y) = </a:t>
            </a:r>
            <a:r>
              <a:rPr lang="en-IN" sz="2600" dirty="0" err="1" smtClean="0">
                <a:solidFill>
                  <a:schemeClr val="tx1"/>
                </a:solidFill>
              </a:rPr>
              <a:t>nLn</a:t>
            </a:r>
            <a:r>
              <a:rPr lang="en-IN" sz="2600" dirty="0" smtClean="0">
                <a:solidFill>
                  <a:schemeClr val="tx1"/>
                </a:solidFill>
              </a:rPr>
              <a:t>(a) +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(b)∑X  ----(3)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∑</a:t>
            </a:r>
            <a:r>
              <a:rPr lang="en-IN" sz="2600" dirty="0" err="1" smtClean="0">
                <a:solidFill>
                  <a:schemeClr val="tx1"/>
                </a:solidFill>
              </a:rPr>
              <a:t>XLn</a:t>
            </a:r>
            <a:r>
              <a:rPr lang="en-IN" sz="2600" dirty="0" smtClean="0">
                <a:solidFill>
                  <a:schemeClr val="tx1"/>
                </a:solidFill>
              </a:rPr>
              <a:t>(Y) =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(a)∑X +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(b)∑X</a:t>
            </a:r>
            <a:r>
              <a:rPr lang="en-IN" sz="2600" baseline="30000" dirty="0" smtClean="0">
                <a:solidFill>
                  <a:schemeClr val="tx1"/>
                </a:solidFill>
              </a:rPr>
              <a:t>2</a:t>
            </a:r>
            <a:r>
              <a:rPr lang="en-IN" sz="2600" dirty="0" smtClean="0">
                <a:solidFill>
                  <a:schemeClr val="tx1"/>
                </a:solidFill>
              </a:rPr>
              <a:t>....(4)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Substituting the totals and n=8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in (3)&amp;(4)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	8.6103 = 8Ln(a) + 36Ln(b) ....(5)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52.3594 = 36Ln(a) + 204Ln(b)..(6)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Solving (5)&amp;(6), 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(a) = -0.3823, </a:t>
            </a:r>
            <a:r>
              <a:rPr lang="en-IN" sz="2600" dirty="0" err="1" smtClean="0">
                <a:solidFill>
                  <a:schemeClr val="tx1"/>
                </a:solidFill>
              </a:rPr>
              <a:t>Ln</a:t>
            </a:r>
            <a:r>
              <a:rPr lang="en-IN" sz="2600" dirty="0" smtClean="0">
                <a:solidFill>
                  <a:schemeClr val="tx1"/>
                </a:solidFill>
              </a:rPr>
              <a:t>(b) = 0.3241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=&gt; a = 0.6823 , b = 1.3828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From (1), the required curve is,</a:t>
            </a:r>
          </a:p>
          <a:p>
            <a:pPr marL="514350" indent="-514350" algn="just"/>
            <a:r>
              <a:rPr lang="en-IN" sz="2600" dirty="0" smtClean="0">
                <a:solidFill>
                  <a:schemeClr val="tx1"/>
                </a:solidFill>
              </a:rPr>
              <a:t>          </a:t>
            </a:r>
            <a:r>
              <a:rPr lang="en-IN" sz="2600" dirty="0" smtClean="0">
                <a:solidFill>
                  <a:srgbClr val="FF0000"/>
                </a:solidFill>
              </a:rPr>
              <a:t>Y = 0.6823(1.3828)</a:t>
            </a:r>
            <a:r>
              <a:rPr lang="en-IN" sz="2800" baseline="30000" dirty="0" smtClean="0">
                <a:solidFill>
                  <a:srgbClr val="FF0000"/>
                </a:solidFill>
              </a:rPr>
              <a:t>X</a:t>
            </a:r>
            <a:endParaRPr lang="en-IN" sz="2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1229360"/>
          <a:ext cx="609599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3782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  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</a:tr>
              <a:tr h="33782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3.6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4.7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6.6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9.1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29200" y="2971800"/>
          <a:ext cx="3733800" cy="366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624840"/>
                <a:gridCol w="868680"/>
                <a:gridCol w="960120"/>
                <a:gridCol w="533400"/>
              </a:tblGrid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Ln</a:t>
                      </a:r>
                      <a:r>
                        <a:rPr lang="en-IN" dirty="0" smtClean="0"/>
                        <a:t>(Y)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XLn</a:t>
                      </a:r>
                      <a:r>
                        <a:rPr lang="en-IN" dirty="0" smtClean="0"/>
                        <a:t>(Y)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r>
                        <a:rPr lang="en-IN" baseline="30000" dirty="0" smtClean="0"/>
                        <a:t>2</a:t>
                      </a:r>
                      <a:endParaRPr lang="en-IN" baseline="30000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0.1823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0.3646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0.5878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1.7634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0.9163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3.6652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16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3.6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1.2809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6.4045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4.7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1.5476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9.2856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36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6.6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1.8871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13.2097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49</a:t>
                      </a:r>
                      <a:endParaRPr lang="en-IN" dirty="0"/>
                    </a:p>
                  </a:txBody>
                  <a:tcPr/>
                </a:tc>
              </a:tr>
              <a:tr h="34762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9.1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2.2083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17.6664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64</a:t>
                      </a:r>
                      <a:endParaRPr lang="en-IN" dirty="0"/>
                    </a:p>
                  </a:txBody>
                  <a:tcPr/>
                </a:tc>
              </a:tr>
              <a:tr h="376592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FF0000"/>
                          </a:solidFill>
                        </a:rPr>
                        <a:t>**</a:t>
                      </a:r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smtClean="0">
                          <a:solidFill>
                            <a:srgbClr val="FF0000"/>
                          </a:solidFill>
                        </a:rPr>
                        <a:t>8.6103</a:t>
                      </a:r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FF0000"/>
                          </a:solidFill>
                        </a:rPr>
                        <a:t>52.3594</a:t>
                      </a:r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solidFill>
                            <a:srgbClr val="FF0000"/>
                          </a:solidFill>
                        </a:rPr>
                        <a:t>204</a:t>
                      </a:r>
                      <a:endParaRPr lang="en-IN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562600"/>
          </a:xfrm>
        </p:spPr>
        <p:txBody>
          <a:bodyPr/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Curve Fitting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Curve fitting means finding a functional relationship between the two variables X and Y in the form Y = f(X) (X-Independent, Y-Dependent) using a given set of n points (x1,y1), (x2,y2),....(</a:t>
            </a:r>
            <a:r>
              <a:rPr lang="en-IN" dirty="0" err="1" smtClean="0">
                <a:solidFill>
                  <a:schemeClr val="tx1"/>
                </a:solidFill>
              </a:rPr>
              <a:t>xn,yn</a:t>
            </a:r>
            <a:r>
              <a:rPr lang="en-IN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The functional form is to be fitted at best level using a principle, which is called principle of least squares.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867400"/>
          </a:xfrm>
        </p:spPr>
        <p:txBody>
          <a:bodyPr>
            <a:normAutofit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Self Assessment Questions:</a:t>
            </a:r>
            <a:endParaRPr lang="en-IN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What is curve fitting? Explain.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Explain the principal of least squares.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Explain the fitting of straight line using the method of least squares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Explain the fitting of second degree parabola.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Explain the fitting exponential curves.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Explain the fitting of power curve.</a:t>
            </a:r>
          </a:p>
          <a:p>
            <a:pPr marL="514350" indent="-514350" algn="just">
              <a:buAutoNum type="arabicPeriod"/>
            </a:pPr>
            <a:r>
              <a:rPr lang="en-IN" sz="2800" dirty="0" smtClean="0">
                <a:solidFill>
                  <a:schemeClr val="tx1"/>
                </a:solidFill>
              </a:rPr>
              <a:t>Fit a straight line to the data given data by the method of least squares.</a:t>
            </a:r>
          </a:p>
          <a:p>
            <a:pPr marL="514350" indent="-514350" algn="just"/>
            <a:endParaRPr lang="en-IN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5715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152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182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mtClean="0"/>
                        <a:t>212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6019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Principle of Least Squares: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The principle of least squares was introduced by Legendre.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The Principle is “ </a:t>
            </a:r>
            <a:r>
              <a:rPr lang="en-IN" dirty="0" smtClean="0">
                <a:solidFill>
                  <a:srgbClr val="FF0000"/>
                </a:solidFill>
              </a:rPr>
              <a:t>the sum of squares of deviations between actual values and estimated values by the curve is to be minimum</a:t>
            </a:r>
            <a:r>
              <a:rPr lang="en-IN" dirty="0" smtClean="0">
                <a:solidFill>
                  <a:schemeClr val="tx1"/>
                </a:solidFill>
              </a:rPr>
              <a:t>”.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i.e., </a:t>
            </a:r>
            <a:r>
              <a:rPr lang="en-IN" dirty="0" smtClean="0">
                <a:solidFill>
                  <a:srgbClr val="FF0000"/>
                </a:solidFill>
              </a:rPr>
              <a:t>∑[</a:t>
            </a:r>
            <a:r>
              <a:rPr lang="en-IN" dirty="0" err="1" smtClean="0">
                <a:solidFill>
                  <a:srgbClr val="FF0000"/>
                </a:solidFill>
              </a:rPr>
              <a:t>y</a:t>
            </a:r>
            <a:r>
              <a:rPr lang="en-IN" baseline="-25000" dirty="0" err="1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-f(x</a:t>
            </a:r>
            <a:r>
              <a:rPr lang="en-IN" baseline="-25000" dirty="0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)]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is to be </a:t>
            </a:r>
            <a:r>
              <a:rPr lang="en-IN" dirty="0" smtClean="0">
                <a:solidFill>
                  <a:srgbClr val="FF0000"/>
                </a:solidFill>
              </a:rPr>
              <a:t>minimum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-&gt; the term </a:t>
            </a:r>
            <a:r>
              <a:rPr lang="en-IN" dirty="0" err="1" smtClean="0">
                <a:solidFill>
                  <a:srgbClr val="FF0000"/>
                </a:solidFill>
              </a:rPr>
              <a:t>y</a:t>
            </a:r>
            <a:r>
              <a:rPr lang="en-IN" baseline="-25000" dirty="0" err="1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-f(x</a:t>
            </a:r>
            <a:r>
              <a:rPr lang="en-IN" baseline="-25000" dirty="0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)</a:t>
            </a:r>
            <a:r>
              <a:rPr lang="en-IN" dirty="0" smtClean="0">
                <a:solidFill>
                  <a:schemeClr val="tx1"/>
                </a:solidFill>
              </a:rPr>
              <a:t>=</a:t>
            </a:r>
            <a:r>
              <a:rPr lang="en-IN" dirty="0" smtClean="0">
                <a:solidFill>
                  <a:srgbClr val="FF0000"/>
                </a:solidFill>
              </a:rPr>
              <a:t>E</a:t>
            </a:r>
            <a:r>
              <a:rPr lang="en-IN" dirty="0" smtClean="0">
                <a:solidFill>
                  <a:schemeClr val="tx1"/>
                </a:solidFill>
              </a:rPr>
              <a:t>(say) is called error or residue of </a:t>
            </a:r>
            <a:r>
              <a:rPr lang="en-IN" dirty="0" err="1" smtClean="0">
                <a:solidFill>
                  <a:schemeClr val="tx1"/>
                </a:solidFill>
              </a:rPr>
              <a:t>ith</a:t>
            </a:r>
            <a:r>
              <a:rPr lang="en-IN" dirty="0" smtClean="0">
                <a:solidFill>
                  <a:schemeClr val="tx1"/>
                </a:solidFill>
              </a:rPr>
              <a:t> ordinate.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Now the objective of the curve fitting is to estimate the parameters in the functional relation that chosen by minimizing the total error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</a:rPr>
              <a:t>	some important curves applied in practical life are,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-&gt; Straight Line (</a:t>
            </a:r>
            <a:r>
              <a:rPr lang="en-IN" dirty="0" smtClean="0">
                <a:solidFill>
                  <a:srgbClr val="FF0000"/>
                </a:solidFill>
              </a:rPr>
              <a:t>Y = a + </a:t>
            </a:r>
            <a:r>
              <a:rPr lang="en-IN" dirty="0" err="1" smtClean="0">
                <a:solidFill>
                  <a:srgbClr val="FF0000"/>
                </a:solidFill>
              </a:rPr>
              <a:t>bX</a:t>
            </a:r>
            <a:r>
              <a:rPr lang="en-IN" dirty="0" smtClean="0">
                <a:solidFill>
                  <a:schemeClr val="tx1"/>
                </a:solidFill>
              </a:rPr>
              <a:t>) </a:t>
            </a:r>
            <a:r>
              <a:rPr lang="en-IN" sz="2400" dirty="0" smtClean="0">
                <a:solidFill>
                  <a:schemeClr val="tx1"/>
                </a:solidFill>
              </a:rPr>
              <a:t>[1</a:t>
            </a:r>
            <a:r>
              <a:rPr lang="en-IN" sz="2400" baseline="30000" dirty="0" smtClean="0">
                <a:solidFill>
                  <a:schemeClr val="tx1"/>
                </a:solidFill>
              </a:rPr>
              <a:t>st</a:t>
            </a:r>
            <a:r>
              <a:rPr lang="en-IN" sz="2400" dirty="0" smtClean="0">
                <a:solidFill>
                  <a:schemeClr val="tx1"/>
                </a:solidFill>
              </a:rPr>
              <a:t> degree polynomial]</a:t>
            </a:r>
            <a:endParaRPr lang="en-IN" dirty="0" smtClean="0">
              <a:solidFill>
                <a:schemeClr val="tx1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-&gt; Parabola (</a:t>
            </a:r>
            <a:r>
              <a:rPr lang="en-IN" dirty="0" smtClean="0">
                <a:solidFill>
                  <a:srgbClr val="FF0000"/>
                </a:solidFill>
              </a:rPr>
              <a:t>Y=a + </a:t>
            </a:r>
            <a:r>
              <a:rPr lang="en-IN" dirty="0" err="1" smtClean="0">
                <a:solidFill>
                  <a:srgbClr val="FF0000"/>
                </a:solidFill>
              </a:rPr>
              <a:t>bX</a:t>
            </a:r>
            <a:r>
              <a:rPr lang="en-IN" dirty="0" smtClean="0">
                <a:solidFill>
                  <a:srgbClr val="FF0000"/>
                </a:solidFill>
              </a:rPr>
              <a:t> + CX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) </a:t>
            </a:r>
            <a:r>
              <a:rPr lang="en-IN" sz="2000" dirty="0" smtClean="0">
                <a:solidFill>
                  <a:schemeClr val="tx1"/>
                </a:solidFill>
              </a:rPr>
              <a:t>[2</a:t>
            </a:r>
            <a:r>
              <a:rPr lang="en-IN" sz="2000" baseline="30000" dirty="0" smtClean="0">
                <a:solidFill>
                  <a:schemeClr val="tx1"/>
                </a:solidFill>
              </a:rPr>
              <a:t>nd</a:t>
            </a:r>
            <a:r>
              <a:rPr lang="en-IN" sz="2000" dirty="0" smtClean="0">
                <a:solidFill>
                  <a:schemeClr val="tx1"/>
                </a:solidFill>
              </a:rPr>
              <a:t> degree polynomial]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-&gt; Exponential Curves (</a:t>
            </a:r>
            <a:r>
              <a:rPr lang="en-IN" dirty="0" smtClean="0">
                <a:solidFill>
                  <a:srgbClr val="FF0000"/>
                </a:solidFill>
              </a:rPr>
              <a:t>Y=</a:t>
            </a:r>
            <a:r>
              <a:rPr lang="en-IN" dirty="0" err="1" smtClean="0">
                <a:solidFill>
                  <a:srgbClr val="FF0000"/>
                </a:solidFill>
              </a:rPr>
              <a:t>ae</a:t>
            </a:r>
            <a:r>
              <a:rPr lang="en-IN" baseline="30000" dirty="0" err="1" smtClean="0">
                <a:solidFill>
                  <a:srgbClr val="FF0000"/>
                </a:solidFill>
              </a:rPr>
              <a:t>bX</a:t>
            </a:r>
            <a:r>
              <a:rPr lang="en-IN" dirty="0" smtClean="0">
                <a:solidFill>
                  <a:srgbClr val="FF0000"/>
                </a:solidFill>
              </a:rPr>
              <a:t>, Y=</a:t>
            </a:r>
            <a:r>
              <a:rPr lang="en-IN" dirty="0" err="1" smtClean="0">
                <a:solidFill>
                  <a:srgbClr val="FF0000"/>
                </a:solidFill>
              </a:rPr>
              <a:t>ab</a:t>
            </a:r>
            <a:r>
              <a:rPr lang="en-IN" baseline="30000" dirty="0" err="1" smtClean="0">
                <a:solidFill>
                  <a:srgbClr val="FF0000"/>
                </a:solidFill>
              </a:rPr>
              <a:t>X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-&gt; Power Curve (</a:t>
            </a:r>
            <a:r>
              <a:rPr lang="en-IN" dirty="0" smtClean="0">
                <a:solidFill>
                  <a:srgbClr val="FF0000"/>
                </a:solidFill>
              </a:rPr>
              <a:t>Y=</a:t>
            </a:r>
            <a:r>
              <a:rPr lang="en-IN" dirty="0" err="1" smtClean="0">
                <a:solidFill>
                  <a:srgbClr val="FF0000"/>
                </a:solidFill>
              </a:rPr>
              <a:t>aX</a:t>
            </a:r>
            <a:r>
              <a:rPr lang="en-IN" baseline="30000" dirty="0" err="1" smtClean="0">
                <a:solidFill>
                  <a:srgbClr val="FF0000"/>
                </a:solidFill>
              </a:rPr>
              <a:t>b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Let us fit these curves for a given data set using the principle of least squares.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This means to find the best estimates for the parameters a, b, etc, by applying the principle.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867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a). Fitting of a Straight Line: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Let Y = a + </a:t>
            </a:r>
            <a:r>
              <a:rPr lang="en-IN" dirty="0" err="1" smtClean="0">
                <a:solidFill>
                  <a:schemeClr val="tx1"/>
                </a:solidFill>
              </a:rPr>
              <a:t>bX</a:t>
            </a:r>
            <a:r>
              <a:rPr lang="en-IN" dirty="0" smtClean="0">
                <a:solidFill>
                  <a:schemeClr val="tx1"/>
                </a:solidFill>
              </a:rPr>
              <a:t> ...(1) be the straight line to be fitted for a given data of n points (x1,y1), (x2,y2),...(</a:t>
            </a:r>
            <a:r>
              <a:rPr lang="en-IN" dirty="0" err="1" smtClean="0">
                <a:solidFill>
                  <a:schemeClr val="tx1"/>
                </a:solidFill>
              </a:rPr>
              <a:t>xn,yn</a:t>
            </a:r>
            <a:r>
              <a:rPr lang="en-IN" dirty="0" smtClean="0">
                <a:solidFill>
                  <a:schemeClr val="tx1"/>
                </a:solidFill>
              </a:rPr>
              <a:t>) using the principle of  least squares.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According to the principle,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 E = </a:t>
            </a:r>
            <a:r>
              <a:rPr lang="en-IN" dirty="0" smtClean="0">
                <a:solidFill>
                  <a:srgbClr val="FF0000"/>
                </a:solidFill>
              </a:rPr>
              <a:t>∑[</a:t>
            </a:r>
            <a:r>
              <a:rPr lang="en-IN" dirty="0" err="1" smtClean="0">
                <a:solidFill>
                  <a:srgbClr val="FF0000"/>
                </a:solidFill>
              </a:rPr>
              <a:t>y</a:t>
            </a:r>
            <a:r>
              <a:rPr lang="en-IN" baseline="-25000" dirty="0" err="1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-f(x</a:t>
            </a:r>
            <a:r>
              <a:rPr lang="en-IN" baseline="-25000" dirty="0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)]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is to be </a:t>
            </a:r>
            <a:r>
              <a:rPr lang="en-IN" dirty="0" smtClean="0">
                <a:solidFill>
                  <a:srgbClr val="FF0000"/>
                </a:solidFill>
              </a:rPr>
              <a:t>minimum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    i.e., E =</a:t>
            </a:r>
            <a:r>
              <a:rPr lang="en-IN" dirty="0" smtClean="0">
                <a:solidFill>
                  <a:srgbClr val="FF0000"/>
                </a:solidFill>
              </a:rPr>
              <a:t>∑[</a:t>
            </a:r>
            <a:r>
              <a:rPr lang="en-IN" dirty="0" err="1" smtClean="0">
                <a:solidFill>
                  <a:srgbClr val="FF0000"/>
                </a:solidFill>
              </a:rPr>
              <a:t>y</a:t>
            </a:r>
            <a:r>
              <a:rPr lang="en-IN" baseline="-25000" dirty="0" err="1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-(</a:t>
            </a:r>
            <a:r>
              <a:rPr lang="en-IN" dirty="0" err="1" smtClean="0">
                <a:solidFill>
                  <a:srgbClr val="FF0000"/>
                </a:solidFill>
              </a:rPr>
              <a:t>a+bxi</a:t>
            </a:r>
            <a:r>
              <a:rPr lang="en-IN" dirty="0" smtClean="0">
                <a:solidFill>
                  <a:srgbClr val="FF0000"/>
                </a:solidFill>
              </a:rPr>
              <a:t>)]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is to be </a:t>
            </a:r>
            <a:r>
              <a:rPr lang="en-IN" dirty="0" smtClean="0">
                <a:solidFill>
                  <a:srgbClr val="FF0000"/>
                </a:solidFill>
              </a:rPr>
              <a:t>minimum </a:t>
            </a:r>
            <a:r>
              <a:rPr lang="en-IN" dirty="0" smtClean="0">
                <a:solidFill>
                  <a:schemeClr val="tx1"/>
                </a:solidFill>
              </a:rPr>
              <a:t>in the variations of a and b.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To minimize E, we have to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solve	∂E/∂a =0 and ∂E/∂b =0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and prove ∂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E/∂a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&gt; 0 and ∂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E/∂b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&gt;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2895600" cy="58674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4267200" cy="32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/>
              <a:t>Consider, ∂E/∂a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 =&gt; ∂(</a:t>
            </a:r>
            <a:r>
              <a:rPr lang="en-IN" sz="2800" dirty="0" smtClean="0">
                <a:solidFill>
                  <a:srgbClr val="FF0000"/>
                </a:solidFill>
              </a:rPr>
              <a:t>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</a:t>
            </a:r>
            <a:r>
              <a:rPr lang="en-IN" sz="2800" dirty="0" err="1" smtClean="0">
                <a:solidFill>
                  <a:srgbClr val="FF0000"/>
                </a:solidFill>
              </a:rPr>
              <a:t>a+bxi</a:t>
            </a:r>
            <a:r>
              <a:rPr lang="en-IN" sz="2800" dirty="0" smtClean="0">
                <a:solidFill>
                  <a:srgbClr val="FF0000"/>
                </a:solidFill>
              </a:rPr>
              <a:t>)]</a:t>
            </a:r>
            <a:r>
              <a:rPr lang="en-IN" sz="2800" baseline="30000" dirty="0" smtClean="0">
                <a:solidFill>
                  <a:srgbClr val="FF0000"/>
                </a:solidFill>
              </a:rPr>
              <a:t>2 </a:t>
            </a:r>
            <a:r>
              <a:rPr lang="en-IN" sz="2800" dirty="0" smtClean="0"/>
              <a:t>)/∂a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=&gt; 2</a:t>
            </a:r>
            <a:r>
              <a:rPr lang="en-IN" sz="2800" dirty="0" smtClean="0">
                <a:solidFill>
                  <a:srgbClr val="FF0000"/>
                </a:solidFill>
              </a:rPr>
              <a:t> {∑[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</a:t>
            </a:r>
            <a:r>
              <a:rPr lang="en-IN" sz="2800" dirty="0" err="1" smtClean="0">
                <a:solidFill>
                  <a:srgbClr val="FF0000"/>
                </a:solidFill>
              </a:rPr>
              <a:t>a+bxi</a:t>
            </a:r>
            <a:r>
              <a:rPr lang="en-IN" sz="2800" dirty="0" smtClean="0">
                <a:solidFill>
                  <a:srgbClr val="FF0000"/>
                </a:solidFill>
              </a:rPr>
              <a:t>)](-1)} </a:t>
            </a:r>
            <a:r>
              <a:rPr lang="en-IN" sz="2800" dirty="0" smtClean="0"/>
              <a:t>= 0 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 ∑</a:t>
            </a:r>
            <a:r>
              <a:rPr lang="en-IN" sz="2800" dirty="0" err="1" smtClean="0"/>
              <a:t>yi</a:t>
            </a:r>
            <a:r>
              <a:rPr lang="en-IN" sz="2800" dirty="0" smtClean="0"/>
              <a:t> – a ∑(1) - </a:t>
            </a:r>
            <a:r>
              <a:rPr lang="en-IN" sz="2800" dirty="0" err="1" smtClean="0"/>
              <a:t>b∑xi</a:t>
            </a:r>
            <a:r>
              <a:rPr lang="en-IN" sz="2800" dirty="0" smtClean="0"/>
              <a:t> = 0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002060"/>
                </a:solidFill>
              </a:rPr>
              <a:t>∑</a:t>
            </a:r>
            <a:r>
              <a:rPr lang="en-IN" sz="2800" dirty="0" err="1" smtClean="0">
                <a:solidFill>
                  <a:srgbClr val="002060"/>
                </a:solidFill>
              </a:rPr>
              <a:t>yi</a:t>
            </a:r>
            <a:r>
              <a:rPr lang="en-IN" sz="2800" dirty="0" smtClean="0">
                <a:solidFill>
                  <a:srgbClr val="002060"/>
                </a:solidFill>
              </a:rPr>
              <a:t>  =  </a:t>
            </a:r>
            <a:r>
              <a:rPr lang="en-IN" sz="2800" dirty="0" err="1" smtClean="0">
                <a:solidFill>
                  <a:srgbClr val="002060"/>
                </a:solidFill>
              </a:rPr>
              <a:t>na</a:t>
            </a:r>
            <a:r>
              <a:rPr lang="en-IN" sz="2800" dirty="0" smtClean="0">
                <a:solidFill>
                  <a:srgbClr val="002060"/>
                </a:solidFill>
              </a:rPr>
              <a:t> + </a:t>
            </a:r>
            <a:r>
              <a:rPr lang="en-IN" sz="2800" dirty="0" err="1" smtClean="0">
                <a:solidFill>
                  <a:srgbClr val="002060"/>
                </a:solidFill>
              </a:rPr>
              <a:t>b∑xi</a:t>
            </a:r>
            <a:r>
              <a:rPr lang="en-IN" sz="2800" dirty="0" smtClean="0">
                <a:solidFill>
                  <a:srgbClr val="002060"/>
                </a:solidFill>
              </a:rPr>
              <a:t>  </a:t>
            </a:r>
            <a:r>
              <a:rPr lang="en-IN" sz="2800" dirty="0" smtClean="0"/>
              <a:t>....(2)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304800"/>
            <a:ext cx="441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/>
              <a:t>Now consider, ∂E/∂b=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 =&gt; ∂(</a:t>
            </a:r>
            <a:r>
              <a:rPr lang="en-IN" sz="2800" dirty="0" smtClean="0">
                <a:solidFill>
                  <a:srgbClr val="FF0000"/>
                </a:solidFill>
              </a:rPr>
              <a:t>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</a:t>
            </a:r>
            <a:r>
              <a:rPr lang="en-IN" sz="2800" dirty="0" err="1" smtClean="0">
                <a:solidFill>
                  <a:srgbClr val="FF0000"/>
                </a:solidFill>
              </a:rPr>
              <a:t>a+bxi</a:t>
            </a:r>
            <a:r>
              <a:rPr lang="en-IN" sz="2800" dirty="0" smtClean="0">
                <a:solidFill>
                  <a:srgbClr val="FF0000"/>
                </a:solidFill>
              </a:rPr>
              <a:t>)]</a:t>
            </a:r>
            <a:r>
              <a:rPr lang="en-IN" sz="2800" baseline="30000" dirty="0" smtClean="0">
                <a:solidFill>
                  <a:srgbClr val="FF0000"/>
                </a:solidFill>
              </a:rPr>
              <a:t>2 </a:t>
            </a:r>
            <a:r>
              <a:rPr lang="en-IN" sz="2800" dirty="0" smtClean="0"/>
              <a:t>)/∂b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=&gt; 2</a:t>
            </a:r>
            <a:r>
              <a:rPr lang="en-IN" sz="2800" dirty="0" smtClean="0">
                <a:solidFill>
                  <a:srgbClr val="FF0000"/>
                </a:solidFill>
              </a:rPr>
              <a:t> {∑[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</a:t>
            </a:r>
            <a:r>
              <a:rPr lang="en-IN" sz="2800" dirty="0" err="1" smtClean="0">
                <a:solidFill>
                  <a:srgbClr val="FF0000"/>
                </a:solidFill>
              </a:rPr>
              <a:t>a+bxi</a:t>
            </a:r>
            <a:r>
              <a:rPr lang="en-IN" sz="2800" dirty="0" smtClean="0">
                <a:solidFill>
                  <a:srgbClr val="FF0000"/>
                </a:solidFill>
              </a:rPr>
              <a:t>)](-xi)} </a:t>
            </a:r>
            <a:r>
              <a:rPr lang="en-IN" sz="2800" dirty="0" smtClean="0"/>
              <a:t>= 0 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 ∑</a:t>
            </a:r>
            <a:r>
              <a:rPr lang="en-IN" sz="2800" dirty="0" err="1" smtClean="0"/>
              <a:t>xiyi</a:t>
            </a:r>
            <a:r>
              <a:rPr lang="en-IN" sz="2800" dirty="0" smtClean="0"/>
              <a:t> – a ∑xi - b∑xi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= 0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002060"/>
                </a:solidFill>
              </a:rPr>
              <a:t>∑</a:t>
            </a:r>
            <a:r>
              <a:rPr lang="en-IN" sz="2800" dirty="0" err="1" smtClean="0">
                <a:solidFill>
                  <a:srgbClr val="002060"/>
                </a:solidFill>
              </a:rPr>
              <a:t>xiyi</a:t>
            </a:r>
            <a:r>
              <a:rPr lang="en-IN" sz="2800" dirty="0" smtClean="0">
                <a:solidFill>
                  <a:srgbClr val="002060"/>
                </a:solidFill>
              </a:rPr>
              <a:t>  = </a:t>
            </a:r>
            <a:r>
              <a:rPr lang="en-IN" sz="2800" dirty="0" err="1" smtClean="0">
                <a:solidFill>
                  <a:srgbClr val="002060"/>
                </a:solidFill>
              </a:rPr>
              <a:t>a∑xi</a:t>
            </a:r>
            <a:r>
              <a:rPr lang="en-IN" sz="2800" dirty="0" smtClean="0">
                <a:solidFill>
                  <a:srgbClr val="002060"/>
                </a:solidFill>
              </a:rPr>
              <a:t> + b∑xi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2</a:t>
            </a:r>
            <a:r>
              <a:rPr lang="en-IN" sz="2800" dirty="0" smtClean="0">
                <a:solidFill>
                  <a:srgbClr val="002060"/>
                </a:solidFill>
              </a:rPr>
              <a:t>  .</a:t>
            </a:r>
            <a:r>
              <a:rPr lang="en-IN" sz="2800" dirty="0" smtClean="0"/>
              <a:t>..(3)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749457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The equations (2) and (3) are called </a:t>
            </a:r>
            <a:r>
              <a:rPr lang="en-IN" sz="2800" dirty="0" smtClean="0">
                <a:solidFill>
                  <a:srgbClr val="002060"/>
                </a:solidFill>
              </a:rPr>
              <a:t>Normal equations</a:t>
            </a:r>
            <a:r>
              <a:rPr lang="en-IN" sz="2800" dirty="0" smtClean="0"/>
              <a:t>. Solving these equations we can get best estimates for a and b.</a:t>
            </a:r>
          </a:p>
          <a:p>
            <a:r>
              <a:rPr lang="en-IN" sz="2800" dirty="0" smtClean="0"/>
              <a:t>With these estimates line (1) becomes the line of best fit.</a:t>
            </a:r>
          </a:p>
          <a:p>
            <a:r>
              <a:rPr lang="en-IN" sz="2800" dirty="0" smtClean="0"/>
              <a:t>-&gt; we can prove easily ∂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E/∂a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&gt; 0 and ∂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E/∂b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&gt; 0 at that values of a and b (Try)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8001000" cy="5867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3600" dirty="0" smtClean="0">
                <a:solidFill>
                  <a:srgbClr val="FF0000"/>
                </a:solidFill>
              </a:rPr>
              <a:t>b). Fitting of a Parabola:</a:t>
            </a:r>
            <a:endParaRPr lang="en-IN" dirty="0" smtClean="0">
              <a:solidFill>
                <a:srgbClr val="FF0000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Let Y = a + </a:t>
            </a:r>
            <a:r>
              <a:rPr lang="en-IN" dirty="0" err="1" smtClean="0">
                <a:solidFill>
                  <a:schemeClr val="tx1"/>
                </a:solidFill>
              </a:rPr>
              <a:t>bX</a:t>
            </a:r>
            <a:r>
              <a:rPr lang="en-IN" dirty="0" smtClean="0">
                <a:solidFill>
                  <a:schemeClr val="tx1"/>
                </a:solidFill>
              </a:rPr>
              <a:t> + cX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...(1) be the parabola  to be fitted for a given data of n points (x1,y1), (x2,y2),...(</a:t>
            </a:r>
            <a:r>
              <a:rPr lang="en-IN" dirty="0" err="1" smtClean="0">
                <a:solidFill>
                  <a:schemeClr val="tx1"/>
                </a:solidFill>
              </a:rPr>
              <a:t>xn,yn</a:t>
            </a:r>
            <a:r>
              <a:rPr lang="en-IN" dirty="0" smtClean="0">
                <a:solidFill>
                  <a:schemeClr val="tx1"/>
                </a:solidFill>
              </a:rPr>
              <a:t>) using the principle of  least squares.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According to the principle,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	 E = </a:t>
            </a:r>
            <a:r>
              <a:rPr lang="en-IN" dirty="0" smtClean="0">
                <a:solidFill>
                  <a:srgbClr val="FF0000"/>
                </a:solidFill>
              </a:rPr>
              <a:t>∑[</a:t>
            </a:r>
            <a:r>
              <a:rPr lang="en-IN" dirty="0" err="1" smtClean="0">
                <a:solidFill>
                  <a:srgbClr val="FF0000"/>
                </a:solidFill>
              </a:rPr>
              <a:t>y</a:t>
            </a:r>
            <a:r>
              <a:rPr lang="en-IN" baseline="-25000" dirty="0" err="1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-f(x</a:t>
            </a:r>
            <a:r>
              <a:rPr lang="en-IN" baseline="-25000" dirty="0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)]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is to be </a:t>
            </a:r>
            <a:r>
              <a:rPr lang="en-IN" dirty="0" smtClean="0">
                <a:solidFill>
                  <a:srgbClr val="FF0000"/>
                </a:solidFill>
              </a:rPr>
              <a:t>minimum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    i.e., E =</a:t>
            </a:r>
            <a:r>
              <a:rPr lang="en-IN" dirty="0" smtClean="0">
                <a:solidFill>
                  <a:srgbClr val="FF0000"/>
                </a:solidFill>
              </a:rPr>
              <a:t>∑[</a:t>
            </a:r>
            <a:r>
              <a:rPr lang="en-IN" dirty="0" err="1" smtClean="0">
                <a:solidFill>
                  <a:srgbClr val="FF0000"/>
                </a:solidFill>
              </a:rPr>
              <a:t>y</a:t>
            </a:r>
            <a:r>
              <a:rPr lang="en-IN" baseline="-25000" dirty="0" err="1" smtClean="0">
                <a:solidFill>
                  <a:srgbClr val="FF0000"/>
                </a:solidFill>
              </a:rPr>
              <a:t>i</a:t>
            </a:r>
            <a:r>
              <a:rPr lang="en-IN" dirty="0" smtClean="0">
                <a:solidFill>
                  <a:srgbClr val="FF0000"/>
                </a:solidFill>
              </a:rPr>
              <a:t>-(a+bxi+cxi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rgbClr val="FF0000"/>
                </a:solidFill>
              </a:rPr>
              <a:t>)]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is to be </a:t>
            </a:r>
            <a:r>
              <a:rPr lang="en-IN" dirty="0" smtClean="0">
                <a:solidFill>
                  <a:srgbClr val="FF0000"/>
                </a:solidFill>
              </a:rPr>
              <a:t>minimum </a:t>
            </a:r>
            <a:r>
              <a:rPr lang="en-IN" dirty="0" smtClean="0">
                <a:solidFill>
                  <a:schemeClr val="tx1"/>
                </a:solidFill>
              </a:rPr>
              <a:t>in the variations of a, b and c.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To minimize E, we have to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solve	∂E/∂a =0, ∂E/∂b =0 and ∂E/∂c =0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and prove ∂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E/∂a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&gt; 0, ∂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E/∂b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&gt; 0 and ∂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E/∂c</a:t>
            </a:r>
            <a:r>
              <a:rPr lang="en-IN" baseline="30000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5105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/>
              <a:t> Consider, ∂E/∂a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 =&gt; ∂(</a:t>
            </a:r>
            <a:r>
              <a:rPr lang="en-IN" sz="2800" dirty="0" smtClean="0">
                <a:solidFill>
                  <a:srgbClr val="FF0000"/>
                </a:solidFill>
              </a:rPr>
              <a:t>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-(a+bxi+cxi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)]</a:t>
            </a:r>
            <a:r>
              <a:rPr lang="en-IN" sz="2800" baseline="30000" dirty="0" smtClean="0">
                <a:solidFill>
                  <a:srgbClr val="FF0000"/>
                </a:solidFill>
              </a:rPr>
              <a:t>2 </a:t>
            </a:r>
            <a:r>
              <a:rPr lang="en-IN" sz="2800" dirty="0" smtClean="0"/>
              <a:t>)/∂a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=&gt; 2</a:t>
            </a:r>
            <a:r>
              <a:rPr lang="en-IN" sz="2800" dirty="0" smtClean="0">
                <a:solidFill>
                  <a:srgbClr val="FF0000"/>
                </a:solidFill>
              </a:rPr>
              <a:t> {∑[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-(a+bxi+cxi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)](-1)} </a:t>
            </a:r>
            <a:r>
              <a:rPr lang="en-IN" sz="2800" dirty="0" smtClean="0"/>
              <a:t>= 0 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 ∑</a:t>
            </a:r>
            <a:r>
              <a:rPr lang="en-IN" sz="2800" dirty="0" err="1" smtClean="0"/>
              <a:t>yi</a:t>
            </a:r>
            <a:r>
              <a:rPr lang="en-IN" sz="2800" dirty="0" smtClean="0"/>
              <a:t> – a ∑(1) - </a:t>
            </a:r>
            <a:r>
              <a:rPr lang="en-IN" sz="2800" dirty="0" err="1" smtClean="0"/>
              <a:t>b∑xi</a:t>
            </a:r>
            <a:r>
              <a:rPr lang="en-IN" sz="2800" dirty="0" smtClean="0"/>
              <a:t> - c∑xi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= 0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002060"/>
                </a:solidFill>
              </a:rPr>
              <a:t>∑</a:t>
            </a:r>
            <a:r>
              <a:rPr lang="en-IN" sz="2800" dirty="0" err="1" smtClean="0">
                <a:solidFill>
                  <a:srgbClr val="002060"/>
                </a:solidFill>
              </a:rPr>
              <a:t>yi</a:t>
            </a:r>
            <a:r>
              <a:rPr lang="en-IN" sz="2800" dirty="0" smtClean="0">
                <a:solidFill>
                  <a:srgbClr val="002060"/>
                </a:solidFill>
              </a:rPr>
              <a:t>  =  </a:t>
            </a:r>
            <a:r>
              <a:rPr lang="en-IN" sz="2800" dirty="0" err="1" smtClean="0">
                <a:solidFill>
                  <a:srgbClr val="002060"/>
                </a:solidFill>
              </a:rPr>
              <a:t>na</a:t>
            </a:r>
            <a:r>
              <a:rPr lang="en-IN" sz="2800" dirty="0" smtClean="0">
                <a:solidFill>
                  <a:srgbClr val="002060"/>
                </a:solidFill>
              </a:rPr>
              <a:t> + </a:t>
            </a:r>
            <a:r>
              <a:rPr lang="en-IN" sz="2800" dirty="0" err="1" smtClean="0">
                <a:solidFill>
                  <a:srgbClr val="002060"/>
                </a:solidFill>
              </a:rPr>
              <a:t>b∑xi</a:t>
            </a:r>
            <a:r>
              <a:rPr lang="en-IN" sz="2800" dirty="0" smtClean="0">
                <a:solidFill>
                  <a:srgbClr val="002060"/>
                </a:solidFill>
              </a:rPr>
              <a:t> + c∑xi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2</a:t>
            </a:r>
            <a:r>
              <a:rPr lang="en-IN" sz="2800" dirty="0" smtClean="0">
                <a:solidFill>
                  <a:srgbClr val="002060"/>
                </a:solidFill>
              </a:rPr>
              <a:t>  </a:t>
            </a:r>
            <a:r>
              <a:rPr lang="en-IN" sz="2800" dirty="0" smtClean="0"/>
              <a:t>....(2)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534013"/>
            <a:ext cx="533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/>
              <a:t>    Again consider, ∂E/∂b=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 =&gt; ∂(</a:t>
            </a:r>
            <a:r>
              <a:rPr lang="en-IN" sz="2800" dirty="0" smtClean="0">
                <a:solidFill>
                  <a:srgbClr val="FF0000"/>
                </a:solidFill>
              </a:rPr>
              <a:t>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-(a+bxi+cxi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)]</a:t>
            </a:r>
            <a:r>
              <a:rPr lang="en-IN" sz="2800" baseline="30000" dirty="0" smtClean="0">
                <a:solidFill>
                  <a:srgbClr val="FF0000"/>
                </a:solidFill>
              </a:rPr>
              <a:t>2 </a:t>
            </a:r>
            <a:r>
              <a:rPr lang="en-IN" sz="2800" dirty="0" smtClean="0"/>
              <a:t>)/∂b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=&gt; 2</a:t>
            </a:r>
            <a:r>
              <a:rPr lang="en-IN" sz="2800" dirty="0" smtClean="0">
                <a:solidFill>
                  <a:srgbClr val="FF0000"/>
                </a:solidFill>
              </a:rPr>
              <a:t> {∑[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-(a+bxi+cxi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)](-xi)} </a:t>
            </a:r>
            <a:r>
              <a:rPr lang="en-IN" sz="2800" dirty="0" smtClean="0"/>
              <a:t>= 0 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 ∑</a:t>
            </a:r>
            <a:r>
              <a:rPr lang="en-IN" sz="2800" dirty="0" err="1" smtClean="0"/>
              <a:t>xiyi</a:t>
            </a:r>
            <a:r>
              <a:rPr lang="en-IN" sz="2800" dirty="0" smtClean="0"/>
              <a:t> – a ∑xi - b∑xi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- c∑xi</a:t>
            </a:r>
            <a:r>
              <a:rPr lang="en-IN" sz="2800" baseline="30000" dirty="0" smtClean="0"/>
              <a:t>3</a:t>
            </a:r>
            <a:r>
              <a:rPr lang="en-IN" sz="2800" dirty="0" smtClean="0"/>
              <a:t> = 0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002060"/>
                </a:solidFill>
              </a:rPr>
              <a:t>∑</a:t>
            </a:r>
            <a:r>
              <a:rPr lang="en-IN" sz="2800" dirty="0" err="1" smtClean="0">
                <a:solidFill>
                  <a:srgbClr val="002060"/>
                </a:solidFill>
              </a:rPr>
              <a:t>xiyi</a:t>
            </a:r>
            <a:r>
              <a:rPr lang="en-IN" sz="2800" dirty="0" smtClean="0">
                <a:solidFill>
                  <a:srgbClr val="002060"/>
                </a:solidFill>
              </a:rPr>
              <a:t>  = </a:t>
            </a:r>
            <a:r>
              <a:rPr lang="en-IN" sz="2800" dirty="0" err="1" smtClean="0">
                <a:solidFill>
                  <a:srgbClr val="002060"/>
                </a:solidFill>
              </a:rPr>
              <a:t>a∑xi</a:t>
            </a:r>
            <a:r>
              <a:rPr lang="en-IN" sz="2800" dirty="0" smtClean="0">
                <a:solidFill>
                  <a:srgbClr val="002060"/>
                </a:solidFill>
              </a:rPr>
              <a:t> + b∑xi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2</a:t>
            </a:r>
            <a:r>
              <a:rPr lang="en-IN" sz="2800" dirty="0" smtClean="0">
                <a:solidFill>
                  <a:srgbClr val="002060"/>
                </a:solidFill>
              </a:rPr>
              <a:t> + c∑xi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3</a:t>
            </a:r>
            <a:r>
              <a:rPr lang="en-IN" sz="2800" dirty="0" smtClean="0">
                <a:solidFill>
                  <a:srgbClr val="002060"/>
                </a:solidFill>
              </a:rPr>
              <a:t>.</a:t>
            </a:r>
            <a:r>
              <a:rPr lang="en-IN" sz="2800" dirty="0" smtClean="0"/>
              <a:t>..(3)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2895600" cy="58674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096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/>
              <a:t>   Now, ∂E/∂c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 =&gt; ∂(</a:t>
            </a:r>
            <a:r>
              <a:rPr lang="en-IN" sz="2800" dirty="0" smtClean="0">
                <a:solidFill>
                  <a:srgbClr val="FF0000"/>
                </a:solidFill>
              </a:rPr>
              <a:t>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-(a+bxi+cxi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)]</a:t>
            </a:r>
            <a:r>
              <a:rPr lang="en-IN" sz="2800" baseline="30000" dirty="0" smtClean="0">
                <a:solidFill>
                  <a:srgbClr val="FF0000"/>
                </a:solidFill>
              </a:rPr>
              <a:t>2 </a:t>
            </a:r>
            <a:r>
              <a:rPr lang="en-IN" sz="2800" dirty="0" smtClean="0"/>
              <a:t>)/∂a = 0</a:t>
            </a:r>
          </a:p>
          <a:p>
            <a:pPr>
              <a:lnSpc>
                <a:spcPct val="150000"/>
              </a:lnSpc>
            </a:pPr>
            <a:r>
              <a:rPr lang="en-IN" sz="2800" dirty="0" smtClean="0"/>
              <a:t>  =&gt; 2</a:t>
            </a:r>
            <a:r>
              <a:rPr lang="en-IN" sz="2800" dirty="0" smtClean="0">
                <a:solidFill>
                  <a:srgbClr val="FF0000"/>
                </a:solidFill>
              </a:rPr>
              <a:t> {∑[</a:t>
            </a:r>
            <a:r>
              <a:rPr lang="en-IN" sz="2800" dirty="0" err="1" smtClean="0">
                <a:solidFill>
                  <a:srgbClr val="FF0000"/>
                </a:solidFill>
              </a:rPr>
              <a:t>y</a:t>
            </a:r>
            <a:r>
              <a:rPr lang="en-IN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IN" sz="2800" dirty="0" smtClean="0">
                <a:solidFill>
                  <a:srgbClr val="FF0000"/>
                </a:solidFill>
              </a:rPr>
              <a:t>-(a+bxi+cxi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)](-xi</a:t>
            </a:r>
            <a:r>
              <a:rPr lang="en-IN" sz="2800" baseline="30000" dirty="0" smtClean="0">
                <a:solidFill>
                  <a:srgbClr val="FF0000"/>
                </a:solidFill>
              </a:rPr>
              <a:t>2</a:t>
            </a:r>
            <a:r>
              <a:rPr lang="en-IN" sz="2800" dirty="0" smtClean="0">
                <a:solidFill>
                  <a:srgbClr val="FF0000"/>
                </a:solidFill>
              </a:rPr>
              <a:t>)} </a:t>
            </a:r>
            <a:r>
              <a:rPr lang="en-IN" sz="2800" dirty="0" smtClean="0"/>
              <a:t>= 0 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 ∑xi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yi – a ∑xi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- b∑xi</a:t>
            </a:r>
            <a:r>
              <a:rPr lang="en-IN" sz="2800" baseline="30000" dirty="0" smtClean="0"/>
              <a:t>3</a:t>
            </a:r>
            <a:r>
              <a:rPr lang="en-IN" sz="2800" dirty="0" smtClean="0"/>
              <a:t> - c∑xi</a:t>
            </a:r>
            <a:r>
              <a:rPr lang="en-IN" sz="2800" baseline="30000" dirty="0" smtClean="0"/>
              <a:t>4</a:t>
            </a:r>
            <a:r>
              <a:rPr lang="en-IN" sz="2800" dirty="0" smtClean="0"/>
              <a:t> = 0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  </a:t>
            </a:r>
            <a:r>
              <a:rPr lang="en-IN" sz="2800" dirty="0" smtClean="0"/>
              <a:t>=&gt;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002060"/>
                </a:solidFill>
              </a:rPr>
              <a:t>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2</a:t>
            </a:r>
            <a:r>
              <a:rPr lang="en-IN" sz="2800" dirty="0" smtClean="0">
                <a:solidFill>
                  <a:srgbClr val="002060"/>
                </a:solidFill>
              </a:rPr>
              <a:t>yi  =  a 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2</a:t>
            </a:r>
            <a:r>
              <a:rPr lang="en-IN" sz="2800" dirty="0" smtClean="0">
                <a:solidFill>
                  <a:srgbClr val="002060"/>
                </a:solidFill>
              </a:rPr>
              <a:t> + b∑xi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3</a:t>
            </a:r>
            <a:r>
              <a:rPr lang="en-IN" sz="2800" dirty="0" smtClean="0">
                <a:solidFill>
                  <a:srgbClr val="002060"/>
                </a:solidFill>
              </a:rPr>
              <a:t> + c∑xi</a:t>
            </a:r>
            <a:r>
              <a:rPr lang="en-IN" sz="2800" baseline="30000" dirty="0" smtClean="0">
                <a:solidFill>
                  <a:srgbClr val="002060"/>
                </a:solidFill>
              </a:rPr>
              <a:t>4</a:t>
            </a:r>
            <a:r>
              <a:rPr lang="en-IN" sz="2800" dirty="0" smtClean="0">
                <a:solidFill>
                  <a:srgbClr val="002060"/>
                </a:solidFill>
              </a:rPr>
              <a:t>   </a:t>
            </a:r>
            <a:r>
              <a:rPr lang="en-IN" sz="2800" dirty="0" smtClean="0"/>
              <a:t>....(4)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749457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The equations (2), (3) and (4) are called </a:t>
            </a:r>
            <a:r>
              <a:rPr lang="en-IN" sz="2800" dirty="0" smtClean="0">
                <a:solidFill>
                  <a:srgbClr val="002060"/>
                </a:solidFill>
              </a:rPr>
              <a:t>Normal equations</a:t>
            </a:r>
            <a:r>
              <a:rPr lang="en-IN" sz="2800" dirty="0" smtClean="0"/>
              <a:t>. Solving these equations we can get best estimates for a and b.</a:t>
            </a:r>
          </a:p>
          <a:p>
            <a:r>
              <a:rPr lang="en-IN" sz="2800" dirty="0" smtClean="0"/>
              <a:t>With these estimates  (1) becomes the parabola of best fit.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1305</Words>
  <Application>Microsoft Office PowerPoint</Application>
  <PresentationFormat>On-screen Show (4:3)</PresentationFormat>
  <Paragraphs>377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Curve fitting (for II BA/BSc Statistics Students)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fitting</dc:title>
  <dc:creator>hp</dc:creator>
  <cp:lastModifiedBy>hp</cp:lastModifiedBy>
  <cp:revision>136</cp:revision>
  <dcterms:created xsi:type="dcterms:W3CDTF">2006-08-16T00:00:00Z</dcterms:created>
  <dcterms:modified xsi:type="dcterms:W3CDTF">2020-05-19T12:41:16Z</dcterms:modified>
</cp:coreProperties>
</file>